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 anchor="t"/>
          <a:lstStyle>
            <a:lvl1pPr algn="l" defTabSz="2438338">
              <a:lnSpc>
                <a:spcPct val="80000"/>
              </a:lnSpc>
              <a:defRPr sz="8500" b="1" spc="-17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Slide Title</a:t>
            </a:r>
          </a:p>
        </p:txBody>
      </p:sp>
      <p:sp>
        <p:nvSpPr>
          <p:cNvPr id="118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 anchor="t"/>
          <a:lstStyle>
            <a:lvl1pPr marL="0" indent="0"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 anchor="t"/>
          <a:lstStyle>
            <a:lvl1pPr algn="l" defTabSz="2438338">
              <a:lnSpc>
                <a:spcPct val="80000"/>
              </a:lnSpc>
              <a:defRPr sz="8500" b="1" spc="-17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Slide Title</a:t>
            </a:r>
          </a:p>
        </p:txBody>
      </p:sp>
      <p:sp>
        <p:nvSpPr>
          <p:cNvPr id="127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 anchor="t"/>
          <a:lstStyle>
            <a:lvl1pPr marL="0" indent="0"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 anchor="t"/>
          <a:lstStyle>
            <a:lvl1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defRPr sz="4800"/>
            </a:lvl1pPr>
            <a:lvl2pPr marL="1219200" indent="-609600" defTabSz="2438338">
              <a:lnSpc>
                <a:spcPct val="90000"/>
              </a:lnSpc>
              <a:spcBef>
                <a:spcPts val="4500"/>
              </a:spcBef>
              <a:buSzPct val="123000"/>
              <a:defRPr sz="4800"/>
            </a:lvl2pPr>
            <a:lvl3pPr marL="1828800" indent="-609600" defTabSz="2438338">
              <a:lnSpc>
                <a:spcPct val="90000"/>
              </a:lnSpc>
              <a:spcBef>
                <a:spcPts val="4500"/>
              </a:spcBef>
              <a:buSzPct val="123000"/>
              <a:defRPr sz="4800"/>
            </a:lvl3pPr>
            <a:lvl4pPr marL="2438400" indent="-609600" defTabSz="2438338">
              <a:lnSpc>
                <a:spcPct val="90000"/>
              </a:lnSpc>
              <a:spcBef>
                <a:spcPts val="4500"/>
              </a:spcBef>
              <a:buSzPct val="123000"/>
              <a:defRPr sz="4800"/>
            </a:lvl4pPr>
            <a:lvl5pPr marL="3048000" indent="-609600" defTabSz="2438338">
              <a:lnSpc>
                <a:spcPct val="90000"/>
              </a:lnSpc>
              <a:spcBef>
                <a:spcPts val="4500"/>
              </a:spcBef>
              <a:buSzPct val="123000"/>
              <a:defRPr sz="480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andy path between two hills leading to the ocean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Heron flying low over a beach with a short fence in the foreground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View of beach and sea from a grassy sand dune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7" Type="http://schemas.openxmlformats.org/officeDocument/2006/relationships/image" Target="../media/image14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"/><Relationship Id="rId3" Type="http://schemas.openxmlformats.org/officeDocument/2006/relationships/image" Target="../media/image16.tif"/><Relationship Id="rId7" Type="http://schemas.openxmlformats.org/officeDocument/2006/relationships/image" Target="../media/image20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tif"/><Relationship Id="rId5" Type="http://schemas.openxmlformats.org/officeDocument/2006/relationships/image" Target="../media/image18.tif"/><Relationship Id="rId4" Type="http://schemas.openxmlformats.org/officeDocument/2006/relationships/image" Target="../media/image17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t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t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"/><Relationship Id="rId3" Type="http://schemas.openxmlformats.org/officeDocument/2006/relationships/image" Target="../media/image10.tif"/><Relationship Id="rId7" Type="http://schemas.openxmlformats.org/officeDocument/2006/relationships/image" Target="../media/image34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tif"/><Relationship Id="rId5" Type="http://schemas.openxmlformats.org/officeDocument/2006/relationships/image" Target="../media/image32.tif"/><Relationship Id="rId4" Type="http://schemas.openxmlformats.org/officeDocument/2006/relationships/image" Target="../media/image31.tif"/><Relationship Id="rId9" Type="http://schemas.openxmlformats.org/officeDocument/2006/relationships/image" Target="../media/image36.t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tif"/><Relationship Id="rId7" Type="http://schemas.openxmlformats.org/officeDocument/2006/relationships/image" Target="../media/image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Relationship Id="rId9" Type="http://schemas.openxmlformats.org/officeDocument/2006/relationships/image" Target="../media/image8.ti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Обзор Bog Data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Обзор</a:t>
            </a:r>
            <a:r>
              <a:rPr dirty="0"/>
              <a:t> B</a:t>
            </a:r>
            <a:r>
              <a:rPr lang="en-US" dirty="0"/>
              <a:t>i</a:t>
            </a:r>
            <a:r>
              <a:rPr dirty="0"/>
              <a:t>g Data</a:t>
            </a:r>
          </a:p>
        </p:txBody>
      </p:sp>
      <p:sp>
        <p:nvSpPr>
          <p:cNvPr id="139" name="Специалист по большим данным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/>
              <a:t>Специалист по </a:t>
            </a:r>
            <a:r>
              <a:rPr lang="ru-RU"/>
              <a:t>большим данным</a:t>
            </a:r>
            <a:endParaRPr lang="en-GB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Volume (объем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Volume (объем)</a:t>
            </a:r>
          </a:p>
        </p:txBody>
      </p:sp>
      <p:sp>
        <p:nvSpPr>
          <p:cNvPr id="20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22" y="3891803"/>
            <a:ext cx="4202024" cy="4202024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Описание:…"/>
          <p:cNvSpPr txBox="1">
            <a:spLocks noGrp="1"/>
          </p:cNvSpPr>
          <p:nvPr>
            <p:ph type="body" idx="1"/>
          </p:nvPr>
        </p:nvSpPr>
        <p:spPr>
          <a:xfrm>
            <a:off x="5436992" y="3308704"/>
            <a:ext cx="17740508" cy="95429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2389572">
              <a:lnSpc>
                <a:spcPct val="150000"/>
              </a:lnSpc>
              <a:spcBef>
                <a:spcPts val="0"/>
              </a:spcBef>
              <a:buSzTx/>
              <a:buNone/>
              <a:defRPr sz="3920" b="1" i="1"/>
            </a:pPr>
            <a:r>
              <a:t>Описание:</a:t>
            </a:r>
          </a:p>
          <a:p>
            <a:pPr marL="597408" indent="-597408" defTabSz="2389572">
              <a:lnSpc>
                <a:spcPct val="150000"/>
              </a:lnSpc>
              <a:spcBef>
                <a:spcPts val="0"/>
              </a:spcBef>
              <a:defRPr sz="3920"/>
            </a:pPr>
            <a:r>
              <a:t>Масштаб данных;</a:t>
            </a:r>
          </a:p>
          <a:p>
            <a:pPr marL="597408" indent="-597408" defTabSz="2389572">
              <a:lnSpc>
                <a:spcPct val="150000"/>
              </a:lnSpc>
              <a:spcBef>
                <a:spcPts val="0"/>
              </a:spcBef>
              <a:defRPr sz="3920"/>
            </a:pPr>
            <a:r>
              <a:t>Увеличение объема хранения данных.</a:t>
            </a:r>
          </a:p>
          <a:p>
            <a:pPr marL="0" indent="0" defTabSz="2389572">
              <a:lnSpc>
                <a:spcPct val="150000"/>
              </a:lnSpc>
              <a:spcBef>
                <a:spcPts val="0"/>
              </a:spcBef>
              <a:buSzTx/>
              <a:buNone/>
              <a:defRPr sz="3920" b="1" i="1"/>
            </a:pPr>
            <a:r>
              <a:t>Признаки:</a:t>
            </a:r>
          </a:p>
          <a:p>
            <a:pPr marL="597408" indent="-597408" defTabSz="2389572">
              <a:lnSpc>
                <a:spcPct val="150000"/>
              </a:lnSpc>
              <a:spcBef>
                <a:spcPts val="0"/>
              </a:spcBef>
              <a:defRPr sz="3920"/>
            </a:pPr>
            <a:r>
              <a:t>Петабайты;</a:t>
            </a:r>
          </a:p>
          <a:p>
            <a:pPr marL="597408" indent="-597408" defTabSz="2389572">
              <a:lnSpc>
                <a:spcPct val="150000"/>
              </a:lnSpc>
              <a:spcBef>
                <a:spcPts val="0"/>
              </a:spcBef>
              <a:defRPr sz="3920"/>
            </a:pPr>
            <a:r>
              <a:t>Эксабайты;</a:t>
            </a:r>
          </a:p>
          <a:p>
            <a:pPr marL="597408" indent="-597408" defTabSz="2389572">
              <a:lnSpc>
                <a:spcPct val="150000"/>
              </a:lnSpc>
              <a:spcBef>
                <a:spcPts val="0"/>
              </a:spcBef>
              <a:defRPr sz="3920"/>
            </a:pPr>
            <a:r>
              <a:t>Зеттабайты.</a:t>
            </a:r>
          </a:p>
          <a:p>
            <a:pPr marL="0" indent="0" defTabSz="2389572">
              <a:lnSpc>
                <a:spcPct val="150000"/>
              </a:lnSpc>
              <a:spcBef>
                <a:spcPts val="0"/>
              </a:spcBef>
              <a:buSzTx/>
              <a:buNone/>
              <a:defRPr sz="3920" b="1" i="1"/>
            </a:pPr>
            <a:r>
              <a:t>Движущие силы:</a:t>
            </a:r>
          </a:p>
          <a:p>
            <a:pPr marL="597408" indent="-597408" defTabSz="2389572">
              <a:lnSpc>
                <a:spcPct val="150000"/>
              </a:lnSpc>
              <a:spcBef>
                <a:spcPts val="0"/>
              </a:spcBef>
              <a:defRPr sz="3920"/>
            </a:pPr>
            <a:r>
              <a:t>Увеличение источников данных;</a:t>
            </a:r>
          </a:p>
          <a:p>
            <a:pPr marL="597408" indent="-597408" defTabSz="2389572">
              <a:lnSpc>
                <a:spcPct val="150000"/>
              </a:lnSpc>
              <a:spcBef>
                <a:spcPts val="0"/>
              </a:spcBef>
              <a:defRPr sz="3920"/>
            </a:pPr>
            <a:r>
              <a:t>Датчики с более высоким разрешением;</a:t>
            </a:r>
          </a:p>
          <a:p>
            <a:pPr marL="597408" indent="-597408" defTabSz="2389572">
              <a:lnSpc>
                <a:spcPct val="150000"/>
              </a:lnSpc>
              <a:spcBef>
                <a:spcPts val="0"/>
              </a:spcBef>
              <a:defRPr sz="3920"/>
            </a:pPr>
            <a:r>
              <a:t>Масштабируемая инфраструктура.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Variety (разнообразие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Variety (разнообразие)</a:t>
            </a:r>
          </a:p>
        </p:txBody>
      </p:sp>
      <p:sp>
        <p:nvSpPr>
          <p:cNvPr id="20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73" y="3913243"/>
            <a:ext cx="4202025" cy="4202025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Описание:…"/>
          <p:cNvSpPr txBox="1">
            <a:spLocks noGrp="1"/>
          </p:cNvSpPr>
          <p:nvPr>
            <p:ph type="body" idx="1"/>
          </p:nvPr>
        </p:nvSpPr>
        <p:spPr>
          <a:xfrm>
            <a:off x="5436992" y="3308704"/>
            <a:ext cx="18465872" cy="10135611"/>
          </a:xfrm>
          <a:prstGeom prst="rect">
            <a:avLst/>
          </a:prstGeom>
        </p:spPr>
        <p:txBody>
          <a:bodyPr/>
          <a:lstStyle/>
          <a:p>
            <a:pPr marL="0" indent="0" defTabSz="2340805">
              <a:lnSpc>
                <a:spcPct val="150000"/>
              </a:lnSpc>
              <a:spcBef>
                <a:spcPts val="0"/>
              </a:spcBef>
              <a:buSzTx/>
              <a:buNone/>
              <a:defRPr sz="3839" b="1" i="1"/>
            </a:pPr>
            <a:r>
              <a:t>Описание:</a:t>
            </a:r>
          </a:p>
          <a:p>
            <a:pPr marL="585215" indent="-585215" defTabSz="2340805">
              <a:lnSpc>
                <a:spcPct val="150000"/>
              </a:lnSpc>
              <a:spcBef>
                <a:spcPts val="0"/>
              </a:spcBef>
              <a:defRPr sz="3839"/>
            </a:pPr>
            <a:r>
              <a:t>Данные, получаемые от машин, людей и процессов;</a:t>
            </a:r>
          </a:p>
          <a:p>
            <a:pPr marL="585215" indent="-585215" defTabSz="2340805">
              <a:lnSpc>
                <a:spcPct val="150000"/>
              </a:lnSpc>
              <a:spcBef>
                <a:spcPts val="0"/>
              </a:spcBef>
              <a:defRPr sz="3839"/>
            </a:pPr>
            <a:r>
              <a:t>Струтурированные, полуструктурированные, неструктурированные данные.</a:t>
            </a:r>
          </a:p>
          <a:p>
            <a:pPr marL="0" indent="0" defTabSz="2340805">
              <a:lnSpc>
                <a:spcPct val="150000"/>
              </a:lnSpc>
              <a:spcBef>
                <a:spcPts val="0"/>
              </a:spcBef>
              <a:buSzTx/>
              <a:buNone/>
              <a:defRPr sz="3839" b="1" i="1"/>
            </a:pPr>
            <a:r>
              <a:t>Признаки:</a:t>
            </a:r>
          </a:p>
          <a:p>
            <a:pPr marL="585215" indent="-585215" defTabSz="2340805">
              <a:lnSpc>
                <a:spcPct val="150000"/>
              </a:lnSpc>
              <a:spcBef>
                <a:spcPts val="0"/>
              </a:spcBef>
              <a:defRPr sz="3839"/>
            </a:pPr>
            <a:r>
              <a:t>Структура, сложность, происхождение.</a:t>
            </a:r>
          </a:p>
          <a:p>
            <a:pPr marL="0" indent="0" defTabSz="2340805">
              <a:lnSpc>
                <a:spcPct val="150000"/>
              </a:lnSpc>
              <a:spcBef>
                <a:spcPts val="0"/>
              </a:spcBef>
              <a:buSzTx/>
              <a:buNone/>
              <a:defRPr sz="3839" b="1" i="1"/>
            </a:pPr>
            <a:r>
              <a:t>Движущие силы:</a:t>
            </a:r>
          </a:p>
          <a:p>
            <a:pPr marL="585215" indent="-585215" defTabSz="2340805">
              <a:lnSpc>
                <a:spcPct val="150000"/>
              </a:lnSpc>
              <a:spcBef>
                <a:spcPts val="0"/>
              </a:spcBef>
              <a:defRPr sz="3839"/>
            </a:pPr>
            <a:r>
              <a:t>Мобильные технологии;</a:t>
            </a:r>
          </a:p>
          <a:p>
            <a:pPr marL="585215" indent="-585215" defTabSz="2340805">
              <a:lnSpc>
                <a:spcPct val="150000"/>
              </a:lnSpc>
              <a:spcBef>
                <a:spcPts val="0"/>
              </a:spcBef>
              <a:defRPr sz="3839"/>
            </a:pPr>
            <a:r>
              <a:t>Масштабируемая инфраструктура;</a:t>
            </a:r>
          </a:p>
          <a:p>
            <a:pPr marL="585215" indent="-585215" defTabSz="2340805">
              <a:lnSpc>
                <a:spcPct val="150000"/>
              </a:lnSpc>
              <a:spcBef>
                <a:spcPts val="0"/>
              </a:spcBef>
              <a:defRPr sz="3839"/>
            </a:pPr>
            <a:r>
              <a:t>Устойчивость;</a:t>
            </a:r>
          </a:p>
          <a:p>
            <a:pPr marL="585215" indent="-585215" defTabSz="2340805">
              <a:lnSpc>
                <a:spcPct val="150000"/>
              </a:lnSpc>
              <a:spcBef>
                <a:spcPts val="0"/>
              </a:spcBef>
              <a:defRPr sz="3839"/>
            </a:pPr>
            <a:r>
              <a:t>Устранение неисправностей;</a:t>
            </a:r>
          </a:p>
          <a:p>
            <a:pPr marL="585215" indent="-585215" defTabSz="2340805">
              <a:lnSpc>
                <a:spcPct val="150000"/>
              </a:lnSpc>
              <a:spcBef>
                <a:spcPts val="0"/>
              </a:spcBef>
              <a:defRPr sz="3839"/>
            </a:pPr>
            <a:r>
              <a:t>Эффективное хранение и извлечение.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Veracity (правдивость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Veracity (правдивость)</a:t>
            </a:r>
          </a:p>
        </p:txBody>
      </p:sp>
      <p:sp>
        <p:nvSpPr>
          <p:cNvPr id="21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67" y="3377239"/>
            <a:ext cx="4202024" cy="4202025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Описание:…"/>
          <p:cNvSpPr txBox="1">
            <a:spLocks noGrp="1"/>
          </p:cNvSpPr>
          <p:nvPr>
            <p:ph type="body" idx="1"/>
          </p:nvPr>
        </p:nvSpPr>
        <p:spPr>
          <a:xfrm>
            <a:off x="5436992" y="3308704"/>
            <a:ext cx="18465872" cy="1013561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2316421">
              <a:lnSpc>
                <a:spcPct val="150000"/>
              </a:lnSpc>
              <a:spcBef>
                <a:spcPts val="0"/>
              </a:spcBef>
              <a:buSzTx/>
              <a:buNone/>
              <a:defRPr sz="3800" b="1" i="1"/>
            </a:pPr>
            <a:r>
              <a:t>Описание:</a:t>
            </a:r>
          </a:p>
          <a:p>
            <a:pPr marL="579119" indent="-579119" defTabSz="2316421">
              <a:lnSpc>
                <a:spcPct val="150000"/>
              </a:lnSpc>
              <a:spcBef>
                <a:spcPts val="0"/>
              </a:spcBef>
              <a:defRPr sz="3800"/>
            </a:pPr>
            <a:r>
              <a:t>Качество, происхождение и соответствие фактов;</a:t>
            </a:r>
          </a:p>
          <a:p>
            <a:pPr marL="579119" indent="-579119" defTabSz="2316421">
              <a:lnSpc>
                <a:spcPct val="150000"/>
              </a:lnSpc>
              <a:spcBef>
                <a:spcPts val="0"/>
              </a:spcBef>
              <a:defRPr sz="3800"/>
            </a:pPr>
            <a:r>
              <a:t>Точность данных;</a:t>
            </a:r>
          </a:p>
          <a:p>
            <a:pPr marL="579119" indent="-579119" defTabSz="2316421">
              <a:lnSpc>
                <a:spcPct val="150000"/>
              </a:lnSpc>
              <a:spcBef>
                <a:spcPts val="0"/>
              </a:spcBef>
              <a:defRPr sz="3800"/>
            </a:pPr>
            <a:r>
              <a:t>Данные получаемые от людей и процессов.</a:t>
            </a:r>
          </a:p>
          <a:p>
            <a:pPr marL="0" indent="0" defTabSz="2316421">
              <a:lnSpc>
                <a:spcPct val="150000"/>
              </a:lnSpc>
              <a:spcBef>
                <a:spcPts val="0"/>
              </a:spcBef>
              <a:buSzTx/>
              <a:buNone/>
              <a:defRPr sz="3800" b="1" i="1"/>
            </a:pPr>
            <a:r>
              <a:t>Признаки:</a:t>
            </a:r>
          </a:p>
          <a:p>
            <a:pPr marL="579119" indent="-579119" defTabSz="2316421">
              <a:lnSpc>
                <a:spcPct val="150000"/>
              </a:lnSpc>
              <a:spcBef>
                <a:spcPts val="0"/>
              </a:spcBef>
              <a:defRPr sz="3800"/>
            </a:pPr>
            <a:r>
              <a:t>Согласованность и полнота;</a:t>
            </a:r>
          </a:p>
          <a:p>
            <a:pPr marL="579119" indent="-579119" defTabSz="2316421">
              <a:lnSpc>
                <a:spcPct val="150000"/>
              </a:lnSpc>
              <a:spcBef>
                <a:spcPts val="0"/>
              </a:spcBef>
              <a:defRPr sz="3800"/>
            </a:pPr>
            <a:r>
              <a:t>Целостность;</a:t>
            </a:r>
          </a:p>
          <a:p>
            <a:pPr marL="579119" indent="-579119" defTabSz="2316421">
              <a:lnSpc>
                <a:spcPct val="150000"/>
              </a:lnSpc>
              <a:spcBef>
                <a:spcPts val="0"/>
              </a:spcBef>
              <a:defRPr sz="3800"/>
            </a:pPr>
            <a:r>
              <a:t>Неоднозначность.</a:t>
            </a:r>
          </a:p>
          <a:p>
            <a:pPr marL="0" indent="0" defTabSz="2316421">
              <a:lnSpc>
                <a:spcPct val="150000"/>
              </a:lnSpc>
              <a:spcBef>
                <a:spcPts val="0"/>
              </a:spcBef>
              <a:buSzTx/>
              <a:buNone/>
              <a:defRPr sz="3800" b="1" i="1"/>
            </a:pPr>
            <a:r>
              <a:t>Движущие силы:</a:t>
            </a:r>
          </a:p>
          <a:p>
            <a:pPr marL="579119" indent="-579119" defTabSz="2316421">
              <a:lnSpc>
                <a:spcPct val="150000"/>
              </a:lnSpc>
              <a:spcBef>
                <a:spcPts val="0"/>
              </a:spcBef>
              <a:defRPr sz="3800"/>
            </a:pPr>
            <a:r>
              <a:t>Стоимость и прослеживаемость;</a:t>
            </a:r>
          </a:p>
          <a:p>
            <a:pPr marL="579119" indent="-579119" defTabSz="2316421">
              <a:lnSpc>
                <a:spcPct val="150000"/>
              </a:lnSpc>
              <a:spcBef>
                <a:spcPts val="0"/>
              </a:spcBef>
              <a:defRPr sz="3800"/>
            </a:pPr>
            <a:r>
              <a:t>Надежность;</a:t>
            </a:r>
          </a:p>
          <a:p>
            <a:pPr marL="579119" indent="-579119" defTabSz="2316421">
              <a:lnSpc>
                <a:spcPct val="150000"/>
              </a:lnSpc>
              <a:spcBef>
                <a:spcPts val="0"/>
              </a:spcBef>
              <a:defRPr sz="3800"/>
            </a:pPr>
            <a:r>
              <a:t>ETL механизмы (механизмы приема и извлечения данных</a:t>
            </a:r>
            <a:r>
              <a:rPr sz="1140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).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Пятое V больших данных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Пятое V больших данных</a:t>
            </a:r>
          </a:p>
        </p:txBody>
      </p:sp>
      <p:sp>
        <p:nvSpPr>
          <p:cNvPr id="21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864" y="4212431"/>
            <a:ext cx="2991578" cy="2991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428" y="4212431"/>
            <a:ext cx="2991578" cy="2991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0992" y="3959955"/>
            <a:ext cx="2991578" cy="2991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69557" y="3959955"/>
            <a:ext cx="2991578" cy="2991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Connection Line" descr="Connection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79000" y="7386333"/>
            <a:ext cx="22283407" cy="722638"/>
          </a:xfrm>
          <a:prstGeom prst="rect">
            <a:avLst/>
          </a:prstGeom>
        </p:spPr>
      </p:pic>
      <p:pic>
        <p:nvPicPr>
          <p:cNvPr id="222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5291" y="8398826"/>
            <a:ext cx="4067312" cy="4067312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Value (ценность)"/>
          <p:cNvSpPr txBox="1"/>
          <p:nvPr/>
        </p:nvSpPr>
        <p:spPr>
          <a:xfrm>
            <a:off x="7593710" y="12187562"/>
            <a:ext cx="9502778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338">
              <a:defRPr sz="8000" b="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Value (ценность)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Влияние Big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Влияние Big Data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Генерация и использование Big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Генерация и использование Big Data</a:t>
            </a:r>
          </a:p>
        </p:txBody>
      </p:sp>
      <p:sp>
        <p:nvSpPr>
          <p:cNvPr id="230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506" y="3968350"/>
            <a:ext cx="2796188" cy="2796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716" y="7729672"/>
            <a:ext cx="2293768" cy="2293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139" y="10988573"/>
            <a:ext cx="2474921" cy="2474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8329" y="3585359"/>
            <a:ext cx="2924828" cy="2924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63858" y="7729672"/>
            <a:ext cx="2293769" cy="2293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6991" y="10612282"/>
            <a:ext cx="3227503" cy="3227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0810" y="5625355"/>
            <a:ext cx="6502401" cy="650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Big Data в повседневной жизн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Big Data в повседневной жизни</a:t>
            </a:r>
          </a:p>
        </p:txBody>
      </p:sp>
      <p:sp>
        <p:nvSpPr>
          <p:cNvPr id="240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Рекомендательные системы используют данные из:…"/>
          <p:cNvSpPr txBox="1">
            <a:spLocks noGrp="1"/>
          </p:cNvSpPr>
          <p:nvPr>
            <p:ph type="body" idx="1"/>
          </p:nvPr>
        </p:nvSpPr>
        <p:spPr>
          <a:xfrm>
            <a:off x="1206500" y="3308704"/>
            <a:ext cx="21971000" cy="954298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 b="1" i="1"/>
            </a:pPr>
            <a:r>
              <a:t>Рекомендательные системы используют данные из:</a:t>
            </a:r>
          </a:p>
          <a:p>
            <a:pPr>
              <a:lnSpc>
                <a:spcPct val="150000"/>
              </a:lnSpc>
              <a:spcBef>
                <a:spcPts val="0"/>
              </a:spcBef>
              <a:defRPr sz="4000"/>
            </a:pPr>
            <a:r>
              <a:t>Поиска продуктов;</a:t>
            </a:r>
          </a:p>
          <a:p>
            <a:pPr>
              <a:lnSpc>
                <a:spcPct val="150000"/>
              </a:lnSpc>
              <a:spcBef>
                <a:spcPts val="0"/>
              </a:spcBef>
              <a:defRPr sz="4000"/>
            </a:pPr>
            <a:r>
              <a:t>Прошлых заказов;</a:t>
            </a:r>
          </a:p>
          <a:p>
            <a:pPr>
              <a:lnSpc>
                <a:spcPct val="150000"/>
              </a:lnSpc>
              <a:spcBef>
                <a:spcPts val="0"/>
              </a:spcBef>
              <a:defRPr sz="4000"/>
            </a:pPr>
            <a:r>
              <a:t>Товаров в корзине покупок;</a:t>
            </a:r>
          </a:p>
          <a:p>
            <a:pPr>
              <a:lnSpc>
                <a:spcPct val="150000"/>
              </a:lnSpc>
              <a:spcBef>
                <a:spcPts val="0"/>
              </a:spcBef>
              <a:defRPr sz="4000"/>
            </a:pPr>
            <a:r>
              <a:t>Оценок пользователей и лайков;</a:t>
            </a:r>
          </a:p>
          <a:p>
            <a:pPr>
              <a:lnSpc>
                <a:spcPct val="150000"/>
              </a:lnSpc>
              <a:spcBef>
                <a:spcPts val="0"/>
              </a:spcBef>
              <a:defRPr sz="4000"/>
            </a:pPr>
            <a:r>
              <a:t>Покупок и просмотров других покупателей.</a:t>
            </a:r>
          </a:p>
        </p:txBody>
      </p:sp>
      <p:pic>
        <p:nvPicPr>
          <p:cNvPr id="2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884" y="9151266"/>
            <a:ext cx="9136232" cy="3835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6420" y="9934388"/>
            <a:ext cx="7552978" cy="2268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545" y="8782810"/>
            <a:ext cx="6096001" cy="457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Big Data влияющие на люде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Big Data влияющие на людей</a:t>
            </a:r>
          </a:p>
        </p:txBody>
      </p:sp>
      <p:sp>
        <p:nvSpPr>
          <p:cNvPr id="24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Виртуальные персональные помощники:…"/>
          <p:cNvSpPr txBox="1">
            <a:spLocks noGrp="1"/>
          </p:cNvSpPr>
          <p:nvPr>
            <p:ph type="body" idx="1"/>
          </p:nvPr>
        </p:nvSpPr>
        <p:spPr>
          <a:xfrm>
            <a:off x="1206500" y="3308704"/>
            <a:ext cx="21971000" cy="954298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 b="1" i="1"/>
            </a:pPr>
            <a:r>
              <a:t>Виртуальные персональные помощники:</a:t>
            </a:r>
          </a:p>
          <a:p>
            <a:pPr>
              <a:lnSpc>
                <a:spcPct val="150000"/>
              </a:lnSpc>
              <a:spcBef>
                <a:spcPts val="0"/>
              </a:spcBef>
              <a:defRPr sz="4000"/>
            </a:pPr>
            <a:r>
              <a:t>Использование больших данных для подготовки ответов;</a:t>
            </a:r>
          </a:p>
          <a:p>
            <a:pPr>
              <a:lnSpc>
                <a:spcPct val="150000"/>
              </a:lnSpc>
              <a:spcBef>
                <a:spcPts val="0"/>
              </a:spcBef>
              <a:defRPr sz="4000"/>
            </a:pPr>
            <a:r>
              <a:t>Использование усовершенствованных нейронных сетей;</a:t>
            </a:r>
          </a:p>
          <a:p>
            <a:pPr>
              <a:lnSpc>
                <a:spcPct val="150000"/>
              </a:lnSpc>
              <a:spcBef>
                <a:spcPts val="0"/>
              </a:spcBef>
              <a:defRPr sz="4000"/>
            </a:pPr>
            <a:r>
              <a:t>Преобразование речи в текст;</a:t>
            </a:r>
          </a:p>
          <a:p>
            <a:pPr>
              <a:lnSpc>
                <a:spcPct val="150000"/>
              </a:lnSpc>
              <a:spcBef>
                <a:spcPts val="0"/>
              </a:spcBef>
              <a:defRPr sz="4000"/>
            </a:pPr>
            <a:r>
              <a:t>Перевод текста в задачи.</a:t>
            </a:r>
          </a:p>
        </p:txBody>
      </p:sp>
      <p:pic>
        <p:nvPicPr>
          <p:cNvPr id="24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6986" y="6525955"/>
            <a:ext cx="3108478" cy="31084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Big Data влияющие на люде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Big Data влияющие на людей</a:t>
            </a:r>
          </a:p>
        </p:txBody>
      </p:sp>
      <p:sp>
        <p:nvSpPr>
          <p:cNvPr id="252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3" name="Google Now дает рекомендации перед тем как пользователь запрашивает их…"/>
          <p:cNvSpPr txBox="1">
            <a:spLocks noGrp="1"/>
          </p:cNvSpPr>
          <p:nvPr>
            <p:ph type="body" idx="1"/>
          </p:nvPr>
        </p:nvSpPr>
        <p:spPr>
          <a:xfrm>
            <a:off x="984322" y="3308704"/>
            <a:ext cx="21971001" cy="95429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defRPr sz="4000"/>
            </a:pPr>
            <a:r>
              <a:t>Google Now дает рекомендации перед тем как пользователь запрашивает их</a:t>
            </a:r>
          </a:p>
          <a:p>
            <a:pPr>
              <a:lnSpc>
                <a:spcPct val="150000"/>
              </a:lnSpc>
              <a:spcBef>
                <a:spcPts val="0"/>
              </a:spcBef>
              <a:defRPr sz="4000"/>
            </a:pPr>
            <a:endParaRPr/>
          </a:p>
          <a:p>
            <a:pPr>
              <a:lnSpc>
                <a:spcPct val="150000"/>
              </a:lnSpc>
              <a:spcBef>
                <a:spcPts val="0"/>
              </a:spcBef>
              <a:defRPr sz="4000"/>
            </a:pPr>
            <a:endParaRPr/>
          </a:p>
          <a:p>
            <a:pPr>
              <a:lnSpc>
                <a:spcPct val="150000"/>
              </a:lnSpc>
              <a:spcBef>
                <a:spcPts val="0"/>
              </a:spcBef>
              <a:defRPr sz="4000"/>
            </a:pPr>
            <a:endParaRPr/>
          </a:p>
          <a:p>
            <a:pPr>
              <a:lnSpc>
                <a:spcPct val="150000"/>
              </a:lnSpc>
              <a:spcBef>
                <a:spcPts val="0"/>
              </a:spcBef>
              <a:defRPr sz="4000"/>
            </a:pPr>
            <a:endParaRPr/>
          </a:p>
          <a:p>
            <a:pPr>
              <a:lnSpc>
                <a:spcPct val="150000"/>
              </a:lnSpc>
              <a:spcBef>
                <a:spcPts val="0"/>
              </a:spcBef>
              <a:defRPr sz="4000"/>
            </a:pPr>
            <a:endParaRPr/>
          </a:p>
          <a:p>
            <a:pPr>
              <a:lnSpc>
                <a:spcPct val="150000"/>
              </a:lnSpc>
              <a:spcBef>
                <a:spcPts val="0"/>
              </a:spcBef>
              <a:defRPr sz="4000"/>
            </a:pPr>
            <a:endParaRPr/>
          </a:p>
          <a:p>
            <a:pPr>
              <a:lnSpc>
                <a:spcPct val="150000"/>
              </a:lnSpc>
              <a:spcBef>
                <a:spcPts val="0"/>
              </a:spcBef>
              <a:defRPr sz="4000"/>
            </a:pPr>
            <a:endParaRPr/>
          </a:p>
          <a:p>
            <a:pPr>
              <a:lnSpc>
                <a:spcPct val="150000"/>
              </a:lnSpc>
              <a:spcBef>
                <a:spcPts val="0"/>
              </a:spcBef>
              <a:defRPr sz="4000"/>
            </a:pPr>
            <a:r>
              <a:t>Большие данные предсказывают будущие потребности и поведение.</a:t>
            </a:r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688" y="4636975"/>
            <a:ext cx="4442050" cy="4442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385" y="4085798"/>
            <a:ext cx="6502401" cy="650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2848" y="5307992"/>
            <a:ext cx="4058013" cy="40580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Конкурентное преимущество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Конкурентное преимущество</a:t>
            </a:r>
          </a:p>
        </p:txBody>
      </p:sp>
      <p:sp>
        <p:nvSpPr>
          <p:cNvPr id="260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1" name="&quot;Data is the New Oil&quot;…"/>
          <p:cNvSpPr/>
          <p:nvPr/>
        </p:nvSpPr>
        <p:spPr>
          <a:xfrm>
            <a:off x="1205196" y="3713643"/>
            <a:ext cx="9249368" cy="5251914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algn="l">
              <a:lnSpc>
                <a:spcPct val="150000"/>
              </a:lnSpc>
              <a:defRPr sz="32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"Data is the New Oil" </a:t>
            </a:r>
          </a:p>
          <a:p>
            <a:pPr lvl="1" algn="r">
              <a:lnSpc>
                <a:spcPct val="150000"/>
              </a:lnSpc>
              <a:defRPr sz="32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– Clive Humby (Chief Data Scientist, StartCount) </a:t>
            </a:r>
          </a:p>
          <a:p>
            <a:pPr lvl="1" algn="l">
              <a:lnSpc>
                <a:spcPct val="150000"/>
              </a:lnSpc>
              <a:defRPr sz="32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"Without big data, you are blind and deaf and in the middle of a freeway" </a:t>
            </a:r>
          </a:p>
          <a:p>
            <a:pPr lvl="1" algn="r">
              <a:lnSpc>
                <a:spcPct val="150000"/>
              </a:lnSpc>
              <a:defRPr sz="32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–Geoffrey Moore (Author and Consultant)</a:t>
            </a:r>
          </a:p>
        </p:txBody>
      </p:sp>
      <p:sp>
        <p:nvSpPr>
          <p:cNvPr id="262" name="«Данные – это новая нефть»…"/>
          <p:cNvSpPr/>
          <p:nvPr/>
        </p:nvSpPr>
        <p:spPr>
          <a:xfrm>
            <a:off x="10681592" y="3713643"/>
            <a:ext cx="12482876" cy="5251914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algn="l">
              <a:lnSpc>
                <a:spcPct val="150000"/>
              </a:lnSpc>
              <a:defRPr sz="32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«Данные – это новая нефть» </a:t>
            </a:r>
          </a:p>
          <a:p>
            <a:pPr lvl="1" algn="r">
              <a:lnSpc>
                <a:spcPct val="150000"/>
              </a:lnSpc>
              <a:defRPr sz="32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- Клайв Хамби (главный специалист по данным, StartCount) </a:t>
            </a:r>
          </a:p>
          <a:p>
            <a:pPr lvl="1" algn="l">
              <a:lnSpc>
                <a:spcPct val="150000"/>
              </a:lnSpc>
              <a:defRPr sz="32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«Без больших данных вы слепы и глухи посреди автострады» </a:t>
            </a:r>
          </a:p>
          <a:p>
            <a:pPr lvl="1" algn="r">
              <a:lnSpc>
                <a:spcPct val="150000"/>
              </a:lnSpc>
              <a:defRPr sz="32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– Джеффри Мур (Автор и Консультант)</a:t>
            </a:r>
          </a:p>
        </p:txBody>
      </p:sp>
      <p:sp>
        <p:nvSpPr>
          <p:cNvPr id="263" name="Мощный привод алгоритмов машинного обучения бизнес-решения, повышающие эффективность;…"/>
          <p:cNvSpPr txBox="1"/>
          <p:nvPr/>
        </p:nvSpPr>
        <p:spPr>
          <a:xfrm>
            <a:off x="1170553" y="9861737"/>
            <a:ext cx="21971001" cy="1916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08000" indent="-508000" algn="l" defTabSz="2438338">
              <a:buSzPct val="123000"/>
              <a:buChar char="•"/>
              <a:defRPr sz="4000" b="0"/>
            </a:pPr>
            <a:r>
              <a:t>Мощный привод алгоритмов машинного обучения бизнес-решения, повышающие эффективность;</a:t>
            </a:r>
          </a:p>
          <a:p>
            <a:pPr marL="508000" indent="-508000" algn="l" defTabSz="2438338">
              <a:buSzPct val="123000"/>
              <a:buChar char="•"/>
              <a:defRPr sz="4000" b="0"/>
            </a:pPr>
            <a:r>
              <a:t>Data scientists и Big Data инженеры приносят эту ценность компаниям.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Что такое Big Data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Что такое Big Data?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IoT – Интернет вещей (Internet of Thing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IoT – Интернет вещей (Internet of Things)</a:t>
            </a:r>
          </a:p>
        </p:txBody>
      </p:sp>
      <p:sp>
        <p:nvSpPr>
          <p:cNvPr id="26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7" name="Подключенная к Интернету сеть интеллектуальных устройств, таких как датчики, процессоры, встроенные устройства и коммуникационное оборудование…"/>
          <p:cNvSpPr txBox="1"/>
          <p:nvPr/>
        </p:nvSpPr>
        <p:spPr>
          <a:xfrm>
            <a:off x="1177540" y="4219229"/>
            <a:ext cx="12527570" cy="5573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2438338">
              <a:defRPr sz="4000" b="0"/>
            </a:pPr>
            <a:r>
              <a:t>Подключенная к Интернету сеть интеллектуальных устройств, таких как датчики, процессоры, встроенные устройства и коммуникационное оборудование</a:t>
            </a:r>
          </a:p>
          <a:p>
            <a:pPr algn="l" defTabSz="2438338">
              <a:defRPr sz="4000" b="0"/>
            </a:pPr>
            <a:endParaRPr/>
          </a:p>
          <a:p>
            <a:pPr algn="l" defTabSz="2438338">
              <a:defRPr sz="4000" b="0"/>
            </a:pPr>
            <a:r>
              <a:t>Сбор, анализ и обработка данных для получения таких преимуществ, как повышение качества обслуживания клиентов, повышение производительности и увеличение доходов</a:t>
            </a:r>
          </a:p>
        </p:txBody>
      </p:sp>
      <p:pic>
        <p:nvPicPr>
          <p:cNvPr id="2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1216" y="4149905"/>
            <a:ext cx="9403801" cy="78713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Основные компоненты Интернета веще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Основные компоненты Интернета вещей</a:t>
            </a:r>
          </a:p>
        </p:txBody>
      </p:sp>
      <p:sp>
        <p:nvSpPr>
          <p:cNvPr id="27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798" y="5081439"/>
            <a:ext cx="2028363" cy="2028363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Вещь или устройство"/>
          <p:cNvSpPr txBox="1"/>
          <p:nvPr/>
        </p:nvSpPr>
        <p:spPr>
          <a:xfrm>
            <a:off x="273181" y="4201877"/>
            <a:ext cx="321868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2400" b="0"/>
            </a:lvl1pPr>
          </a:lstStyle>
          <a:p>
            <a:r>
              <a:t>Вещь или устройство</a:t>
            </a:r>
          </a:p>
        </p:txBody>
      </p:sp>
      <p:sp>
        <p:nvSpPr>
          <p:cNvPr id="274" name="Беспроводная сеть"/>
          <p:cNvSpPr txBox="1"/>
          <p:nvPr/>
        </p:nvSpPr>
        <p:spPr>
          <a:xfrm>
            <a:off x="5279038" y="7145732"/>
            <a:ext cx="290352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2400" b="0"/>
            </a:lvl1pPr>
          </a:lstStyle>
          <a:p>
            <a:r>
              <a:t>Беспроводная сеть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907" y="7909120"/>
            <a:ext cx="934780" cy="934780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Данные"/>
          <p:cNvSpPr txBox="1"/>
          <p:nvPr/>
        </p:nvSpPr>
        <p:spPr>
          <a:xfrm>
            <a:off x="3835782" y="8964104"/>
            <a:ext cx="122103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2400" b="0"/>
            </a:lvl1pPr>
          </a:lstStyle>
          <a:p>
            <a:r>
              <a:t>Данные</a:t>
            </a:r>
          </a:p>
        </p:txBody>
      </p:sp>
      <p:sp>
        <p:nvSpPr>
          <p:cNvPr id="277" name="Line"/>
          <p:cNvSpPr/>
          <p:nvPr/>
        </p:nvSpPr>
        <p:spPr>
          <a:xfrm flipH="1" flipV="1">
            <a:off x="4856265" y="6778806"/>
            <a:ext cx="1811886" cy="2573776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 b="0">
                <a:solidFill>
                  <a:srgbClr val="5E5E5E"/>
                </a:solidFill>
              </a:defRPr>
            </a:pPr>
            <a:endParaRPr/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922" y="8539580"/>
            <a:ext cx="1828828" cy="1828828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Шлюз"/>
          <p:cNvSpPr txBox="1"/>
          <p:nvPr/>
        </p:nvSpPr>
        <p:spPr>
          <a:xfrm>
            <a:off x="7641236" y="10772030"/>
            <a:ext cx="984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2400" b="0"/>
            </a:lvl1pPr>
          </a:lstStyle>
          <a:p>
            <a:r>
              <a:t>Шлюз</a:t>
            </a:r>
          </a:p>
        </p:txBody>
      </p:sp>
      <p:sp>
        <p:nvSpPr>
          <p:cNvPr id="280" name="Line"/>
          <p:cNvSpPr/>
          <p:nvPr/>
        </p:nvSpPr>
        <p:spPr>
          <a:xfrm flipH="1">
            <a:off x="9359379" y="6647435"/>
            <a:ext cx="1974481" cy="2836517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 b="0">
                <a:solidFill>
                  <a:srgbClr val="5E5E5E"/>
                </a:solidFill>
              </a:defRPr>
            </a:pPr>
            <a:endParaRPr/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986" y="7999090"/>
            <a:ext cx="934780" cy="934780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Данные"/>
          <p:cNvSpPr txBox="1"/>
          <p:nvPr/>
        </p:nvSpPr>
        <p:spPr>
          <a:xfrm>
            <a:off x="11209861" y="9054074"/>
            <a:ext cx="122103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2400" b="0"/>
            </a:lvl1pPr>
          </a:lstStyle>
          <a:p>
            <a:r>
              <a:t>Данные</a:t>
            </a:r>
          </a:p>
        </p:txBody>
      </p:sp>
      <p:pic>
        <p:nvPicPr>
          <p:cNvPr id="28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1476" y="4885225"/>
            <a:ext cx="2420790" cy="242079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Облако"/>
          <p:cNvSpPr txBox="1"/>
          <p:nvPr/>
        </p:nvSpPr>
        <p:spPr>
          <a:xfrm>
            <a:off x="12556292" y="4476751"/>
            <a:ext cx="119115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2400" b="0"/>
            </a:lvl1pPr>
          </a:lstStyle>
          <a:p>
            <a:r>
              <a:t>Облако</a:t>
            </a:r>
          </a:p>
        </p:txBody>
      </p:sp>
      <p:sp>
        <p:nvSpPr>
          <p:cNvPr id="285" name="Line"/>
          <p:cNvSpPr/>
          <p:nvPr/>
        </p:nvSpPr>
        <p:spPr>
          <a:xfrm flipH="1">
            <a:off x="19054720" y="6687997"/>
            <a:ext cx="1774947" cy="3009393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 b="0">
                <a:solidFill>
                  <a:srgbClr val="5E5E5E"/>
                </a:solidFill>
              </a:defRPr>
            </a:pPr>
            <a:endParaRPr/>
          </a:p>
        </p:txBody>
      </p:sp>
      <p:pic>
        <p:nvPicPr>
          <p:cNvPr id="28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45660" y="8539580"/>
            <a:ext cx="1828828" cy="1828828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Анализ"/>
          <p:cNvSpPr txBox="1"/>
          <p:nvPr/>
        </p:nvSpPr>
        <p:spPr>
          <a:xfrm>
            <a:off x="17287812" y="10772030"/>
            <a:ext cx="114452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2400" b="0"/>
            </a:lvl1pPr>
          </a:lstStyle>
          <a:p>
            <a:r>
              <a:t>Анализ</a:t>
            </a:r>
          </a:p>
        </p:txBody>
      </p:sp>
      <p:sp>
        <p:nvSpPr>
          <p:cNvPr id="288" name="Line"/>
          <p:cNvSpPr/>
          <p:nvPr/>
        </p:nvSpPr>
        <p:spPr>
          <a:xfrm>
            <a:off x="14690947" y="6928629"/>
            <a:ext cx="1974481" cy="252813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 b="0">
                <a:solidFill>
                  <a:srgbClr val="5E5E5E"/>
                </a:solidFill>
              </a:defRPr>
            </a:pPr>
            <a:endParaRPr/>
          </a:p>
        </p:txBody>
      </p:sp>
      <p:pic>
        <p:nvPicPr>
          <p:cNvPr id="28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296" y="7996487"/>
            <a:ext cx="934780" cy="934779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Данные"/>
          <p:cNvSpPr txBox="1"/>
          <p:nvPr/>
        </p:nvSpPr>
        <p:spPr>
          <a:xfrm>
            <a:off x="14225172" y="9051470"/>
            <a:ext cx="122103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2400" b="0"/>
            </a:lvl1pPr>
          </a:lstStyle>
          <a:p>
            <a:r>
              <a:t>Данные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7071" y="7940942"/>
            <a:ext cx="934780" cy="934780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Данные"/>
          <p:cNvSpPr txBox="1"/>
          <p:nvPr/>
        </p:nvSpPr>
        <p:spPr>
          <a:xfrm>
            <a:off x="20273947" y="8995926"/>
            <a:ext cx="122103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2400" b="0"/>
            </a:lvl1pPr>
          </a:lstStyle>
          <a:p>
            <a:r>
              <a:t>Данные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9899" y="5145490"/>
            <a:ext cx="2160525" cy="2160525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Пользовательский интерфейс"/>
          <p:cNvSpPr txBox="1"/>
          <p:nvPr/>
        </p:nvSpPr>
        <p:spPr>
          <a:xfrm>
            <a:off x="19958414" y="4476751"/>
            <a:ext cx="446349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2400" b="0"/>
            </a:lvl1pPr>
          </a:lstStyle>
          <a:p>
            <a:r>
              <a:t>Пользовательский интерфейс</a:t>
            </a:r>
          </a:p>
        </p:txBody>
      </p:sp>
      <p:pic>
        <p:nvPicPr>
          <p:cNvPr id="29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0538" y="11637018"/>
            <a:ext cx="2160526" cy="2160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1476" y="11263499"/>
            <a:ext cx="2420790" cy="2420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77648" y="11147203"/>
            <a:ext cx="2363596" cy="2363596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Line"/>
          <p:cNvSpPr/>
          <p:nvPr/>
        </p:nvSpPr>
        <p:spPr>
          <a:xfrm flipH="1" flipV="1">
            <a:off x="8259957" y="12689761"/>
            <a:ext cx="3232625" cy="55039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 b="0">
                <a:solidFill>
                  <a:srgbClr val="5E5E5E"/>
                </a:solidFill>
              </a:defRPr>
            </a:pPr>
            <a:endParaRPr/>
          </a:p>
        </p:txBody>
      </p:sp>
      <p:sp>
        <p:nvSpPr>
          <p:cNvPr id="299" name="Line"/>
          <p:cNvSpPr/>
          <p:nvPr/>
        </p:nvSpPr>
        <p:spPr>
          <a:xfrm flipH="1" flipV="1">
            <a:off x="15552187" y="12689761"/>
            <a:ext cx="3232624" cy="55039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 b="0">
                <a:solidFill>
                  <a:srgbClr val="5E5E5E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Инструменты и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438338">
              <a:lnSpc>
                <a:spcPct val="80000"/>
              </a:lnSpc>
              <a:defRPr sz="11600" b="1" spc="-232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Инструменты и </a:t>
            </a:r>
          </a:p>
          <a:p>
            <a:pPr defTabSz="2438338">
              <a:lnSpc>
                <a:spcPct val="80000"/>
              </a:lnSpc>
              <a:defRPr sz="11600" b="1" spc="-232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экосистема Big Data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Категории инструментов Big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Категории инструментов Big Data</a:t>
            </a:r>
          </a:p>
        </p:txBody>
      </p:sp>
      <p:sp>
        <p:nvSpPr>
          <p:cNvPr id="30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5" name="Экосистема Big Data"/>
          <p:cNvSpPr/>
          <p:nvPr/>
        </p:nvSpPr>
        <p:spPr>
          <a:xfrm>
            <a:off x="10084586" y="5965642"/>
            <a:ext cx="4214828" cy="4215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Экосистема Big Data</a:t>
            </a:r>
          </a:p>
        </p:txBody>
      </p:sp>
      <p:sp>
        <p:nvSpPr>
          <p:cNvPr id="306" name="Технологии работы с данными"/>
          <p:cNvSpPr/>
          <p:nvPr/>
        </p:nvSpPr>
        <p:spPr>
          <a:xfrm>
            <a:off x="10806182" y="2778861"/>
            <a:ext cx="2771636" cy="2772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Технологии работы с данными </a:t>
            </a:r>
          </a:p>
        </p:txBody>
      </p:sp>
      <p:sp>
        <p:nvSpPr>
          <p:cNvPr id="307" name="Аналитика и визуализация"/>
          <p:cNvSpPr/>
          <p:nvPr/>
        </p:nvSpPr>
        <p:spPr>
          <a:xfrm>
            <a:off x="14361497" y="4728273"/>
            <a:ext cx="2771636" cy="2772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Аналитика и визуализация</a:t>
            </a:r>
          </a:p>
        </p:txBody>
      </p:sp>
      <p:sp>
        <p:nvSpPr>
          <p:cNvPr id="308" name="Бизнес-аналитика"/>
          <p:cNvSpPr/>
          <p:nvPr/>
        </p:nvSpPr>
        <p:spPr>
          <a:xfrm>
            <a:off x="14361497" y="9036101"/>
            <a:ext cx="2771636" cy="2772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Бизнес-аналитика</a:t>
            </a:r>
          </a:p>
        </p:txBody>
      </p:sp>
      <p:sp>
        <p:nvSpPr>
          <p:cNvPr id="309" name="Облачные провайдеры"/>
          <p:cNvSpPr/>
          <p:nvPr/>
        </p:nvSpPr>
        <p:spPr>
          <a:xfrm>
            <a:off x="10806182" y="10837073"/>
            <a:ext cx="2771636" cy="2772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Облачные провайдеры</a:t>
            </a:r>
          </a:p>
        </p:txBody>
      </p:sp>
      <p:sp>
        <p:nvSpPr>
          <p:cNvPr id="310" name="NoSQL базы данных"/>
          <p:cNvSpPr/>
          <p:nvPr/>
        </p:nvSpPr>
        <p:spPr>
          <a:xfrm>
            <a:off x="7250868" y="9036101"/>
            <a:ext cx="2771636" cy="2772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NoSQL базы данных</a:t>
            </a:r>
          </a:p>
        </p:txBody>
      </p:sp>
      <p:sp>
        <p:nvSpPr>
          <p:cNvPr id="311" name="Инструменты программирования"/>
          <p:cNvSpPr/>
          <p:nvPr/>
        </p:nvSpPr>
        <p:spPr>
          <a:xfrm>
            <a:off x="7250868" y="4728273"/>
            <a:ext cx="2771636" cy="2772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27" y="0"/>
                </a:moveTo>
                <a:lnTo>
                  <a:pt x="0" y="6325"/>
                </a:lnTo>
                <a:lnTo>
                  <a:pt x="0" y="15270"/>
                </a:lnTo>
                <a:lnTo>
                  <a:pt x="6327" y="21600"/>
                </a:lnTo>
                <a:lnTo>
                  <a:pt x="15273" y="21600"/>
                </a:lnTo>
                <a:lnTo>
                  <a:pt x="21600" y="15275"/>
                </a:lnTo>
                <a:lnTo>
                  <a:pt x="21600" y="6325"/>
                </a:lnTo>
                <a:lnTo>
                  <a:pt x="15280" y="0"/>
                </a:lnTo>
                <a:lnTo>
                  <a:pt x="6327" y="0"/>
                </a:lnTo>
                <a:close/>
                <a:moveTo>
                  <a:pt x="6645" y="767"/>
                </a:moveTo>
                <a:lnTo>
                  <a:pt x="14956" y="767"/>
                </a:lnTo>
                <a:lnTo>
                  <a:pt x="20832" y="6642"/>
                </a:lnTo>
                <a:lnTo>
                  <a:pt x="20832" y="14958"/>
                </a:lnTo>
                <a:lnTo>
                  <a:pt x="20838" y="14958"/>
                </a:lnTo>
                <a:lnTo>
                  <a:pt x="14961" y="20833"/>
                </a:lnTo>
                <a:lnTo>
                  <a:pt x="6645" y="20833"/>
                </a:lnTo>
                <a:lnTo>
                  <a:pt x="768" y="14958"/>
                </a:lnTo>
                <a:lnTo>
                  <a:pt x="768" y="6642"/>
                </a:lnTo>
                <a:lnTo>
                  <a:pt x="6645" y="767"/>
                </a:lnTo>
                <a:close/>
                <a:moveTo>
                  <a:pt x="6920" y="1425"/>
                </a:moveTo>
                <a:lnTo>
                  <a:pt x="1425" y="6916"/>
                </a:lnTo>
                <a:lnTo>
                  <a:pt x="1425" y="14684"/>
                </a:lnTo>
                <a:lnTo>
                  <a:pt x="6920" y="20175"/>
                </a:lnTo>
                <a:lnTo>
                  <a:pt x="14687" y="20175"/>
                </a:lnTo>
                <a:lnTo>
                  <a:pt x="20180" y="14684"/>
                </a:lnTo>
                <a:lnTo>
                  <a:pt x="20180" y="6916"/>
                </a:lnTo>
                <a:lnTo>
                  <a:pt x="14687" y="1425"/>
                </a:lnTo>
                <a:lnTo>
                  <a:pt x="6920" y="1425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Инструменты программирования</a:t>
            </a:r>
          </a:p>
        </p:txBody>
      </p:sp>
      <p:sp>
        <p:nvSpPr>
          <p:cNvPr id="3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Технологии работы с данным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Технологии работы с данными </a:t>
            </a:r>
          </a:p>
        </p:txBody>
      </p:sp>
      <p:sp>
        <p:nvSpPr>
          <p:cNvPr id="31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6" name="Технологии передачи данных используются для:…"/>
          <p:cNvSpPr txBox="1">
            <a:spLocks noGrp="1"/>
          </p:cNvSpPr>
          <p:nvPr>
            <p:ph type="body" idx="1"/>
          </p:nvPr>
        </p:nvSpPr>
        <p:spPr>
          <a:xfrm>
            <a:off x="1206500" y="3308704"/>
            <a:ext cx="21971000" cy="954298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 b="1" i="1"/>
            </a:pPr>
            <a:r>
              <a:t>Технологии передачи данных используются для:</a:t>
            </a:r>
          </a:p>
          <a:p>
            <a:pPr>
              <a:lnSpc>
                <a:spcPct val="150000"/>
              </a:lnSpc>
              <a:spcBef>
                <a:spcPts val="0"/>
              </a:spcBef>
              <a:defRPr sz="4000"/>
            </a:pPr>
            <a:r>
              <a:t>сбора, обработки и совместного использования данных по адресу в любом масштабе и в любом формате;</a:t>
            </a:r>
          </a:p>
          <a:p>
            <a:pPr>
              <a:lnSpc>
                <a:spcPct val="150000"/>
              </a:lnSpc>
              <a:spcBef>
                <a:spcPts val="0"/>
              </a:spcBef>
              <a:defRPr sz="4000"/>
            </a:pPr>
            <a:r>
              <a:t>работы со структурированными и неструктурированными данными;</a:t>
            </a:r>
          </a:p>
          <a:p>
            <a:pPr>
              <a:lnSpc>
                <a:spcPct val="150000"/>
              </a:lnSpc>
              <a:spcBef>
                <a:spcPts val="0"/>
              </a:spcBef>
              <a:defRPr sz="4000"/>
            </a:pPr>
            <a:r>
              <a:t>возможности использования высокопроизводительных параллельных систем.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rPr b="1" i="1"/>
              <a:t>Ключевые технологии обработки больших данных:</a:t>
            </a:r>
            <a:r>
              <a:t>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Hadoop, HDFS, Spark, MapReduce, Cloudera и Databricks.</a:t>
            </a:r>
          </a:p>
        </p:txBody>
      </p:sp>
      <p:sp>
        <p:nvSpPr>
          <p:cNvPr id="31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Аналитика и визуализаци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Аналитика и визуализация</a:t>
            </a:r>
          </a:p>
        </p:txBody>
      </p:sp>
      <p:sp>
        <p:nvSpPr>
          <p:cNvPr id="320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1" name="Аналитика больших данных анализирует большие объемы данных;…"/>
          <p:cNvSpPr txBox="1">
            <a:spLocks noGrp="1"/>
          </p:cNvSpPr>
          <p:nvPr>
            <p:ph type="body" idx="1"/>
          </p:nvPr>
        </p:nvSpPr>
        <p:spPr>
          <a:xfrm>
            <a:off x="1206500" y="3308704"/>
            <a:ext cx="21971000" cy="95429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defRPr sz="4000"/>
            </a:pPr>
            <a:r>
              <a:t>Аналитика больших данных анализирует большие объемы данных;</a:t>
            </a:r>
          </a:p>
          <a:p>
            <a:pPr>
              <a:lnSpc>
                <a:spcPct val="150000"/>
              </a:lnSpc>
              <a:spcBef>
                <a:spcPts val="0"/>
              </a:spcBef>
              <a:defRPr sz="4000"/>
            </a:pPr>
            <a:r>
              <a:t>Данные анализа визуализируются с помощью графиков, диаграмм и карт.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rPr b="1" i="1"/>
              <a:t>Ключевые технологии аналитики:</a:t>
            </a:r>
            <a:r>
              <a:t>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Tableau, Palantir, SAS, Pentaho и Teradata</a:t>
            </a:r>
          </a:p>
        </p:txBody>
      </p:sp>
      <p:sp>
        <p:nvSpPr>
          <p:cNvPr id="32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Бизнес-аналити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Бизнес-аналитика</a:t>
            </a:r>
          </a:p>
        </p:txBody>
      </p:sp>
      <p:sp>
        <p:nvSpPr>
          <p:cNvPr id="32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6" name="Бизнес-аналитика (BI) предлагает ряд инструментов, которые обеспечивают быстрый и простой способ преобразования данных в действенные идеи;…"/>
          <p:cNvSpPr txBox="1">
            <a:spLocks noGrp="1"/>
          </p:cNvSpPr>
          <p:nvPr>
            <p:ph type="body" idx="1"/>
          </p:nvPr>
        </p:nvSpPr>
        <p:spPr>
          <a:xfrm>
            <a:off x="1206500" y="3308704"/>
            <a:ext cx="21971000" cy="95429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defRPr sz="4000"/>
            </a:pPr>
            <a:r>
              <a:t>Бизнес-аналитика (BI) предлагает ряд инструментов, которые обеспечивают быстрый и простой способ преобразования данных в действенные идеи;</a:t>
            </a:r>
          </a:p>
          <a:p>
            <a:pPr>
              <a:lnSpc>
                <a:spcPct val="150000"/>
              </a:lnSpc>
              <a:spcBef>
                <a:spcPts val="0"/>
              </a:spcBef>
              <a:defRPr sz="4000"/>
            </a:pPr>
            <a:r>
              <a:t>Такая информация служит основой для принятия организацией стратегических и тактических бизнес-решений.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rPr b="1" i="1"/>
              <a:t>Ключевые технологии бизнес-аналитики:</a:t>
            </a:r>
            <a:r>
              <a:t>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Cognos, Oracle, PowerBI, Business Objects и Hyperio</a:t>
            </a:r>
          </a:p>
        </p:txBody>
      </p:sp>
      <p:sp>
        <p:nvSpPr>
          <p:cNvPr id="32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Облачные провайдер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Облачные провайдеры</a:t>
            </a:r>
          </a:p>
        </p:txBody>
      </p:sp>
      <p:sp>
        <p:nvSpPr>
          <p:cNvPr id="330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1" name="Предлагают фундаментальную инфраструктуру и поддержку с общими ресурсами, включая вычислительные системы, системы хранения данных, сети и аналитическое программное обеспечение…"/>
          <p:cNvSpPr txBox="1">
            <a:spLocks noGrp="1"/>
          </p:cNvSpPr>
          <p:nvPr>
            <p:ph type="body" idx="1"/>
          </p:nvPr>
        </p:nvSpPr>
        <p:spPr>
          <a:xfrm>
            <a:off x="1206500" y="3308704"/>
            <a:ext cx="21971000" cy="954298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Предлагают фундаментальную инфраструктуру и поддержку с общими ресурсами, включая вычислительные системы, системы хранения данных, сети и аналитическое программное обеспечение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endParaRPr/>
          </a:p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rPr b="1" i="1"/>
              <a:t>Ключевые провайдеры:</a:t>
            </a:r>
            <a:r>
              <a:t>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AWS, IBM, GCP и Oracle.</a:t>
            </a:r>
          </a:p>
        </p:txBody>
      </p:sp>
      <p:pic>
        <p:nvPicPr>
          <p:cNvPr id="3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8894239"/>
            <a:ext cx="18347309" cy="4186760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NoSQL базы данных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NoSQL базы данных</a:t>
            </a:r>
          </a:p>
        </p:txBody>
      </p:sp>
      <p:sp>
        <p:nvSpPr>
          <p:cNvPr id="33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7" name="Базы данных NoSOL лучше всего подходят для обработки больших данных:…"/>
          <p:cNvSpPr txBox="1">
            <a:spLocks noGrp="1"/>
          </p:cNvSpPr>
          <p:nvPr>
            <p:ph type="body" idx="1"/>
          </p:nvPr>
        </p:nvSpPr>
        <p:spPr>
          <a:xfrm>
            <a:off x="1206500" y="3308704"/>
            <a:ext cx="21971000" cy="954298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 b="1"/>
            </a:pPr>
            <a:r>
              <a:t>Базы данных NoSOL лучше всего подходят для обработки больших данных:</a:t>
            </a:r>
          </a:p>
          <a:p>
            <a:pPr marL="508000" indent="-508000">
              <a:lnSpc>
                <a:spcPct val="150000"/>
              </a:lnSpc>
              <a:spcBef>
                <a:spcPts val="0"/>
              </a:spcBef>
              <a:defRPr sz="4000"/>
            </a:pPr>
            <a:r>
              <a:t>хранения и обработки огромных объемов данных в масштабе;</a:t>
            </a:r>
          </a:p>
          <a:p>
            <a:pPr marL="508000" indent="-508000">
              <a:lnSpc>
                <a:spcPct val="150000"/>
              </a:lnSpc>
              <a:spcBef>
                <a:spcPts val="0"/>
              </a:spcBef>
              <a:defRPr sz="4000"/>
            </a:pPr>
            <a:r>
              <a:t>хранения информации в документах JSON вместо реляционных таблиц;</a:t>
            </a:r>
          </a:p>
          <a:p>
            <a:pPr marL="508000" indent="-508000">
              <a:lnSpc>
                <a:spcPct val="150000"/>
              </a:lnSpc>
              <a:spcBef>
                <a:spcPts val="0"/>
              </a:spcBef>
              <a:defRPr sz="4000"/>
            </a:pPr>
            <a:r>
              <a:t>типы баз данных NoSQL включают базы данных чистых документов, хранилища ключевых значений, базы данных с широкими столбцами и графические базы данных.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rPr b="1" i="1"/>
              <a:t>Ключевые NoSQL СУБД:</a:t>
            </a:r>
            <a:r>
              <a:t>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MongoDB, CouchDB, Cassandra и Redis.</a:t>
            </a:r>
          </a:p>
        </p:txBody>
      </p:sp>
      <p:sp>
        <p:nvSpPr>
          <p:cNvPr id="33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Инструменты программировани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Инструменты программирования</a:t>
            </a:r>
          </a:p>
        </p:txBody>
      </p:sp>
      <p:sp>
        <p:nvSpPr>
          <p:cNvPr id="34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2" name="выполнение крупномасштабных аналитических задач и ввод в эксплуатацию больших данных;…"/>
          <p:cNvSpPr txBox="1">
            <a:spLocks noGrp="1"/>
          </p:cNvSpPr>
          <p:nvPr>
            <p:ph type="body" idx="1"/>
          </p:nvPr>
        </p:nvSpPr>
        <p:spPr>
          <a:xfrm>
            <a:off x="1206500" y="3308704"/>
            <a:ext cx="21971000" cy="9542980"/>
          </a:xfrm>
          <a:prstGeom prst="rect">
            <a:avLst/>
          </a:prstGeom>
        </p:spPr>
        <p:txBody>
          <a:bodyPr/>
          <a:lstStyle/>
          <a:p>
            <a:pPr marL="508000" indent="-508000">
              <a:lnSpc>
                <a:spcPct val="150000"/>
              </a:lnSpc>
              <a:spcBef>
                <a:spcPts val="0"/>
              </a:spcBef>
              <a:defRPr sz="4000"/>
            </a:pPr>
            <a:r>
              <a:t>выполнение крупномасштабных аналитических задач и ввод в эксплуатацию больших данных;</a:t>
            </a:r>
          </a:p>
          <a:p>
            <a:pPr marL="508000" indent="-508000">
              <a:lnSpc>
                <a:spcPct val="150000"/>
              </a:lnSpc>
              <a:spcBef>
                <a:spcPts val="0"/>
              </a:spcBef>
              <a:defRPr sz="4000"/>
            </a:pPr>
            <a:r>
              <a:t>предоставление всех необходимых функций для жизненного цикла больших данных.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rPr b="1" i="1"/>
              <a:t>Ключевые языки программирования:</a:t>
            </a:r>
            <a:r>
              <a:t>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R, Python, SQL, Scala и Julia.</a:t>
            </a:r>
          </a:p>
        </p:txBody>
      </p:sp>
      <p:sp>
        <p:nvSpPr>
          <p:cNvPr id="34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Что такое Big Data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Что такое Big Data?</a:t>
            </a:r>
          </a:p>
        </p:txBody>
      </p:sp>
      <p:sp>
        <p:nvSpPr>
          <p:cNvPr id="14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&quot;The basic idea behind the phrase ‘Big Data’ is that everything we do is increasingly leaving a digital trace (or data), which we can use and analyze to become smarter. The driving forces in this brave new world are access to ever-increasing volumes of d"/>
          <p:cNvSpPr/>
          <p:nvPr/>
        </p:nvSpPr>
        <p:spPr>
          <a:xfrm>
            <a:off x="1205196" y="3713643"/>
            <a:ext cx="9249368" cy="8291018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algn="l">
              <a:lnSpc>
                <a:spcPct val="150000"/>
              </a:lnSpc>
              <a:defRPr sz="32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"The basic idea behind the phrase ‘Big Data’ is that everything we do is increasingly leaving a digital trace (or data), which we can use and analyze to become smarter. The driving forces in this brave new world are access to ever-increasing volumes of data and our ever-increasing technological capability to mine that data for commercial insights."</a:t>
            </a:r>
          </a:p>
          <a:p>
            <a:pPr lvl="1" algn="r">
              <a:lnSpc>
                <a:spcPct val="150000"/>
              </a:lnSpc>
              <a:defRPr sz="32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— Bernard Marr</a:t>
            </a:r>
          </a:p>
        </p:txBody>
      </p:sp>
      <p:sp>
        <p:nvSpPr>
          <p:cNvPr id="146" name="&quot;Основная идея скрывающаяся за фразой &quot;Big Data&quot; заключается в том, что все мы, все больше оставляем цифровой след (или данные), которые мы можем использовать и анализировать, чтобы стать умнее. Двигателями в этом смелом новом мире являются доступ ко все"/>
          <p:cNvSpPr/>
          <p:nvPr/>
        </p:nvSpPr>
        <p:spPr>
          <a:xfrm>
            <a:off x="10681592" y="3713643"/>
            <a:ext cx="12482876" cy="8291018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algn="l">
              <a:lnSpc>
                <a:spcPct val="150000"/>
              </a:lnSpc>
              <a:defRPr sz="32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"Основная идея скрывающаяся за фразой "Big Data" заключается в том, что все мы, все больше оставляем цифровой след (или данные), которые мы можем использовать и анализировать, чтобы стать умнее. Двигателями в этом смелом новом мире являются доступ ко все более увеличивающимся объемам данных и наши все более увеличивающиеся технологические возможности для извлечения из этих данных коммерческих идей."</a:t>
            </a:r>
          </a:p>
          <a:p>
            <a:pPr lvl="1" algn="r">
              <a:lnSpc>
                <a:spcPct val="150000"/>
              </a:lnSpc>
              <a:defRPr sz="32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— Бернард Марр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Open Source и Big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438338">
              <a:lnSpc>
                <a:spcPct val="80000"/>
              </a:lnSpc>
              <a:defRPr sz="11600" b="1" spc="-232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Open Source и Big Data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Что такое программное обеспечение с открытым исходным кодом?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/>
          <a:lstStyle>
            <a:lvl1pPr defTabSz="2316421">
              <a:defRPr sz="8075" spc="-161"/>
            </a:lvl1pPr>
          </a:lstStyle>
          <a:p>
            <a:r>
              <a:t>Что такое программное обеспечение с открытым исходным кодом?</a:t>
            </a:r>
          </a:p>
        </p:txBody>
      </p:sp>
      <p:sp>
        <p:nvSpPr>
          <p:cNvPr id="348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9" name="Бесплатное…"/>
          <p:cNvSpPr txBox="1">
            <a:spLocks noGrp="1"/>
          </p:cNvSpPr>
          <p:nvPr>
            <p:ph type="body" idx="4294967295"/>
          </p:nvPr>
        </p:nvSpPr>
        <p:spPr>
          <a:xfrm>
            <a:off x="1206500" y="3308704"/>
            <a:ext cx="21971000" cy="9542980"/>
          </a:xfrm>
          <a:prstGeom prst="rect">
            <a:avLst/>
          </a:prstGeom>
        </p:spPr>
        <p:txBody>
          <a:bodyPr anchor="t"/>
          <a:lstStyle/>
          <a:p>
            <a:pPr marL="508000" indent="-508000" defTabSz="2438338">
              <a:lnSpc>
                <a:spcPct val="150000"/>
              </a:lnSpc>
              <a:spcBef>
                <a:spcPts val="0"/>
              </a:spcBef>
              <a:buSzPct val="123000"/>
              <a:defRPr sz="4000"/>
            </a:pPr>
            <a:r>
              <a:t>Бесплатное</a:t>
            </a:r>
          </a:p>
          <a:p>
            <a:pPr marL="508000" indent="-508000" defTabSz="2438338">
              <a:lnSpc>
                <a:spcPct val="150000"/>
              </a:lnSpc>
              <a:spcBef>
                <a:spcPts val="0"/>
              </a:spcBef>
              <a:buSzPct val="123000"/>
              <a:defRPr sz="4000"/>
            </a:pPr>
            <a:r>
              <a:t>Исходный код открыт для просмотра, использования или повторного использования по мере необходимости в других проектах</a:t>
            </a:r>
          </a:p>
          <a:p>
            <a:pPr marL="508000" indent="-508000" defTabSz="2438338">
              <a:lnSpc>
                <a:spcPct val="150000"/>
              </a:lnSpc>
              <a:spcBef>
                <a:spcPts val="0"/>
              </a:spcBef>
              <a:buSzPct val="123000"/>
              <a:defRPr sz="4000"/>
            </a:pPr>
            <a:r>
              <a:t>Также позволяет любому пользователю предлагать изменения в проекте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 b="1" i="1"/>
            </a:pPr>
            <a:r>
              <a:t>Типы лицензий с открытым исходным кодом: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Public domain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Permissive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Copyleft</a:t>
            </a:r>
          </a:p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Lesser General Public License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Open source для Big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source для Big Data</a:t>
            </a:r>
          </a:p>
        </p:txBody>
      </p:sp>
      <p:sp>
        <p:nvSpPr>
          <p:cNvPr id="352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3" name="Почему модель с открытым исходным кодом используется для больших данных?…"/>
          <p:cNvSpPr txBox="1">
            <a:spLocks noGrp="1"/>
          </p:cNvSpPr>
          <p:nvPr>
            <p:ph type="body" idx="1"/>
          </p:nvPr>
        </p:nvSpPr>
        <p:spPr>
          <a:xfrm>
            <a:off x="1206500" y="3308704"/>
            <a:ext cx="21971000" cy="954298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 b="1" i="1"/>
            </a:pPr>
            <a:r>
              <a:t>Почему модель с открытым исходным кодом используется для больших данных?</a:t>
            </a:r>
          </a:p>
          <a:p>
            <a:pPr marL="508000" indent="-508000">
              <a:lnSpc>
                <a:spcPct val="150000"/>
              </a:lnSpc>
              <a:spcBef>
                <a:spcPts val="0"/>
              </a:spcBef>
              <a:defRPr sz="4000"/>
            </a:pPr>
            <a:r>
              <a:t>крупные и сложные проекты;</a:t>
            </a:r>
          </a:p>
          <a:p>
            <a:pPr marL="508000" indent="-508000">
              <a:lnSpc>
                <a:spcPct val="150000"/>
              </a:lnSpc>
              <a:spcBef>
                <a:spcPts val="0"/>
              </a:spcBef>
              <a:defRPr sz="4000"/>
            </a:pPr>
            <a:r>
              <a:t>проекты отвечают потребностям многих организаций;</a:t>
            </a:r>
          </a:p>
          <a:p>
            <a:pPr marL="508000" indent="-508000">
              <a:lnSpc>
                <a:spcPct val="150000"/>
              </a:lnSpc>
              <a:spcBef>
                <a:spcPts val="0"/>
              </a:spcBef>
              <a:defRPr sz="4000"/>
            </a:pPr>
            <a:r>
              <a:t>модель с открытым исходным кодом стала лучшей стратегией развития.</a:t>
            </a:r>
          </a:p>
        </p:txBody>
      </p:sp>
      <p:sp>
        <p:nvSpPr>
          <p:cNvPr id="3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32</a:t>
            </a:fld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Жизненная сила Big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Жизненная сила Big Data</a:t>
            </a:r>
          </a:p>
        </p:txBody>
      </p:sp>
      <p:sp>
        <p:nvSpPr>
          <p:cNvPr id="35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359" name="&quot;I think, fundamentally, open source does tend to be a more stable software. It's the right way to do things&quot;…"/>
          <p:cNvSpPr/>
          <p:nvPr/>
        </p:nvSpPr>
        <p:spPr>
          <a:xfrm>
            <a:off x="1205196" y="3713643"/>
            <a:ext cx="9274995" cy="7728144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algn="l">
              <a:lnSpc>
                <a:spcPct val="150000"/>
              </a:lnSpc>
              <a:defRPr sz="32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"I think, fundamentally, open source does tend to be a more stable software. It's the right way to do things" </a:t>
            </a:r>
          </a:p>
          <a:p>
            <a:pPr lvl="1" algn="r">
              <a:lnSpc>
                <a:spcPct val="150000"/>
              </a:lnSpc>
              <a:defRPr sz="32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– Jim Whitehurst </a:t>
            </a:r>
          </a:p>
          <a:p>
            <a:pPr lvl="1" algn="l">
              <a:lnSpc>
                <a:spcPct val="150000"/>
              </a:lnSpc>
              <a:defRPr sz="32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"Open source isn't about saving money, it's about doing more stuff, and getting incremental innovation with the finite budget you have." </a:t>
            </a:r>
          </a:p>
          <a:p>
            <a:pPr lvl="1" algn="r">
              <a:lnSpc>
                <a:spcPct val="150000"/>
              </a:lnSpc>
              <a:defRPr sz="32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– Jim Whitehurst </a:t>
            </a:r>
          </a:p>
        </p:txBody>
      </p:sp>
      <p:sp>
        <p:nvSpPr>
          <p:cNvPr id="360" name="&quot;Я думаю, что, по сути, открытый исходный код действительно имеет тенденцию быть более стабильным программным обеспечением. Это правильный способ делать вещи”…"/>
          <p:cNvSpPr/>
          <p:nvPr/>
        </p:nvSpPr>
        <p:spPr>
          <a:xfrm>
            <a:off x="10681592" y="3713643"/>
            <a:ext cx="12560597" cy="7728144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algn="l">
              <a:lnSpc>
                <a:spcPct val="150000"/>
              </a:lnSpc>
              <a:defRPr sz="32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"Я думаю, что, по сути, открытый исходный код действительно имеет тенденцию быть более стабильным программным обеспечением. Это правильный способ делать вещи”</a:t>
            </a:r>
          </a:p>
          <a:p>
            <a:pPr lvl="1" algn="r">
              <a:lnSpc>
                <a:spcPct val="150000"/>
              </a:lnSpc>
              <a:defRPr sz="32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- Джим Уайтхерст </a:t>
            </a:r>
          </a:p>
          <a:p>
            <a:pPr lvl="1" algn="l">
              <a:lnSpc>
                <a:spcPct val="150000"/>
              </a:lnSpc>
              <a:defRPr sz="32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«Открытый исходный код не о том, чтобы экономить деньги, а о том, чтобы делать больше вещей и получать дополнительные инновации с ограниченным бюджетом» </a:t>
            </a:r>
          </a:p>
          <a:p>
            <a:pPr lvl="1" algn="r">
              <a:lnSpc>
                <a:spcPct val="150000"/>
              </a:lnSpc>
              <a:defRPr sz="32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- Джим Уайтхерст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Общинный сад код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Общинный сад кода</a:t>
            </a:r>
          </a:p>
        </p:txBody>
      </p:sp>
      <p:sp>
        <p:nvSpPr>
          <p:cNvPr id="363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365" name="Screenshot 2023-09-20 at 08.20.21.png" descr="Screenshot 2023-09-20 at 08.20.21.png"/>
          <p:cNvPicPr>
            <a:picLocks noChangeAspect="1"/>
          </p:cNvPicPr>
          <p:nvPr/>
        </p:nvPicPr>
        <p:blipFill>
          <a:blip r:embed="rId2"/>
          <a:srcRect b="2452"/>
          <a:stretch>
            <a:fillRect/>
          </a:stretch>
        </p:blipFill>
        <p:spPr>
          <a:xfrm>
            <a:off x="2499467" y="4037614"/>
            <a:ext cx="19385066" cy="8464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Платформы с открытым исходным кодом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413955">
              <a:defRPr sz="8415" spc="-168"/>
            </a:lvl1pPr>
          </a:lstStyle>
          <a:p>
            <a:r>
              <a:t>Платформы с открытым исходным кодом</a:t>
            </a:r>
          </a:p>
        </p:txBody>
      </p:sp>
      <p:sp>
        <p:nvSpPr>
          <p:cNvPr id="368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35</a:t>
            </a:fld>
            <a:endParaRPr/>
          </a:p>
        </p:txBody>
      </p:sp>
      <p:pic>
        <p:nvPicPr>
          <p:cNvPr id="370" name="Screenshot 2023-09-20 at 08.22.36.png" descr="Screenshot 2023-09-20 at 08.22.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960" y="4624390"/>
            <a:ext cx="18610080" cy="6344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Открытый исходный код в больших данных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40805">
              <a:defRPr sz="8160" spc="-163"/>
            </a:lvl1pPr>
          </a:lstStyle>
          <a:p>
            <a:r>
              <a:t>Открытый исходный код в больших данных</a:t>
            </a:r>
          </a:p>
        </p:txBody>
      </p:sp>
      <p:sp>
        <p:nvSpPr>
          <p:cNvPr id="373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4" name="Hadoop играет важную роль в работе с открытым исходным кодом…"/>
          <p:cNvSpPr txBox="1">
            <a:spLocks noGrp="1"/>
          </p:cNvSpPr>
          <p:nvPr>
            <p:ph type="body" idx="1"/>
          </p:nvPr>
        </p:nvSpPr>
        <p:spPr>
          <a:xfrm>
            <a:off x="1206500" y="3308704"/>
            <a:ext cx="21971000" cy="954298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Hadoop играет важную роль в работе с открытым исходным кодом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 b="1" i="1"/>
            </a:pPr>
            <a:r>
              <a:t>Проекты больших данных: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Hadoop MapReduce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Файловая система Hadoop (HDFS)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Yet Another Resource Negotiator (YARN)</a:t>
            </a:r>
          </a:p>
        </p:txBody>
      </p:sp>
      <p:sp>
        <p:nvSpPr>
          <p:cNvPr id="37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Open Sours инструменты в Big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Sours инструменты в Big Data</a:t>
            </a:r>
          </a:p>
        </p:txBody>
      </p:sp>
      <p:sp>
        <p:nvSpPr>
          <p:cNvPr id="378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380" name="Screenshot 2023-09-20 at 08.38.32.png" descr="Screenshot 2023-09-20 at 08.38.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440" y="3453343"/>
            <a:ext cx="14191120" cy="8686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За пределами хайп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438338">
              <a:lnSpc>
                <a:spcPct val="80000"/>
              </a:lnSpc>
              <a:defRPr sz="11600" b="1" spc="-232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За пределами хайпа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Хайп вокруг больших данных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Хайп вокруг больших данных</a:t>
            </a:r>
          </a:p>
        </p:txBody>
      </p:sp>
      <p:sp>
        <p:nvSpPr>
          <p:cNvPr id="38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6" name="Факты:…"/>
          <p:cNvSpPr txBox="1">
            <a:spLocks noGrp="1"/>
          </p:cNvSpPr>
          <p:nvPr>
            <p:ph type="body" sz="half" idx="4294967295"/>
          </p:nvPr>
        </p:nvSpPr>
        <p:spPr>
          <a:xfrm>
            <a:off x="1206500" y="3308704"/>
            <a:ext cx="11772109" cy="9542980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0" indent="0" defTabSz="2389572">
              <a:lnSpc>
                <a:spcPct val="150000"/>
              </a:lnSpc>
              <a:spcBef>
                <a:spcPts val="0"/>
              </a:spcBef>
              <a:buSzTx/>
              <a:buNone/>
              <a:defRPr sz="3920" b="1"/>
            </a:pPr>
            <a:r>
              <a:t>Факты:</a:t>
            </a:r>
          </a:p>
          <a:p>
            <a:pPr marL="497840" indent="-497840" defTabSz="2389572">
              <a:lnSpc>
                <a:spcPct val="150000"/>
              </a:lnSpc>
              <a:spcBef>
                <a:spcPts val="0"/>
              </a:spcBef>
              <a:buSzPct val="123000"/>
              <a:defRPr sz="3920"/>
            </a:pPr>
            <a:r>
              <a:t>За последние два года было создано больше данных, чем за всю предыдущую историю человечества.</a:t>
            </a:r>
          </a:p>
          <a:p>
            <a:pPr marL="497840" indent="-497840" defTabSz="2389572">
              <a:lnSpc>
                <a:spcPct val="150000"/>
              </a:lnSpc>
              <a:spcBef>
                <a:spcPts val="0"/>
              </a:spcBef>
              <a:buSzPct val="123000"/>
              <a:defRPr sz="3920"/>
            </a:pPr>
            <a:r>
              <a:t>40% прогнозируемый рост глобальных данных, генерируемых в год.</a:t>
            </a:r>
          </a:p>
          <a:p>
            <a:pPr marL="497840" indent="-497840" defTabSz="2389572">
              <a:lnSpc>
                <a:spcPct val="150000"/>
              </a:lnSpc>
              <a:spcBef>
                <a:spcPts val="0"/>
              </a:spcBef>
              <a:buSzPct val="123000"/>
              <a:defRPr sz="3920"/>
            </a:pPr>
            <a:r>
              <a:t>Объем цифровых данных, созданных в течение следующих пяти лет, будет больше, чем в два раза больше объема данных, созданных с момента появления цифровых хранилищ.</a:t>
            </a:r>
          </a:p>
        </p:txBody>
      </p:sp>
      <p:pic>
        <p:nvPicPr>
          <p:cNvPr id="387" name="Screenshot 2023-09-24 at 21.06.56.png" descr="Screenshot 2023-09-24 at 21.06.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0763" y="3575405"/>
            <a:ext cx="11224742" cy="9009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Большие и малые данны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Большие и малые данные</a:t>
            </a:r>
          </a:p>
        </p:txBody>
      </p:sp>
      <p:sp>
        <p:nvSpPr>
          <p:cNvPr id="14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Малые данные:…"/>
          <p:cNvSpPr txBox="1">
            <a:spLocks noGrp="1"/>
          </p:cNvSpPr>
          <p:nvPr>
            <p:ph type="body" sz="half" idx="1"/>
          </p:nvPr>
        </p:nvSpPr>
        <p:spPr>
          <a:xfrm>
            <a:off x="1206500" y="3308704"/>
            <a:ext cx="8615788" cy="954298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 b="1" i="1"/>
            </a:pPr>
            <a:r>
              <a:t>Малые данные:</a:t>
            </a:r>
          </a:p>
          <a:p>
            <a:pPr>
              <a:lnSpc>
                <a:spcPct val="150000"/>
              </a:lnSpc>
              <a:spcBef>
                <a:spcPts val="0"/>
              </a:spcBef>
              <a:defRPr sz="4000"/>
            </a:pPr>
            <a:r>
              <a:t>Легко интерпретируются человеком (без дополнительной обработки);</a:t>
            </a:r>
          </a:p>
          <a:p>
            <a:pPr>
              <a:lnSpc>
                <a:spcPct val="150000"/>
              </a:lnSpc>
              <a:spcBef>
                <a:spcPts val="0"/>
              </a:spcBef>
              <a:defRPr sz="4000"/>
            </a:pPr>
            <a:r>
              <a:t>Накапливаются медленно;</a:t>
            </a:r>
          </a:p>
          <a:p>
            <a:pPr>
              <a:lnSpc>
                <a:spcPct val="150000"/>
              </a:lnSpc>
              <a:spcBef>
                <a:spcPts val="0"/>
              </a:spcBef>
              <a:defRPr sz="4000"/>
            </a:pPr>
            <a:r>
              <a:t>Легко хранить и структурировать (данные можно хранить в XML, JSON и др);</a:t>
            </a:r>
          </a:p>
          <a:p>
            <a:pPr>
              <a:lnSpc>
                <a:spcPct val="150000"/>
              </a:lnSpc>
              <a:spcBef>
                <a:spcPts val="0"/>
              </a:spcBef>
              <a:defRPr sz="4000"/>
            </a:pPr>
            <a:r>
              <a:t>Можно хранить средствами компании.</a:t>
            </a:r>
          </a:p>
        </p:txBody>
      </p:sp>
      <p:sp>
        <p:nvSpPr>
          <p:cNvPr id="151" name="Большие данные:…"/>
          <p:cNvSpPr txBox="1"/>
          <p:nvPr/>
        </p:nvSpPr>
        <p:spPr>
          <a:xfrm>
            <a:off x="9842007" y="3308704"/>
            <a:ext cx="14138675" cy="10135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2438338">
              <a:lnSpc>
                <a:spcPct val="150000"/>
              </a:lnSpc>
              <a:defRPr sz="4000" i="1"/>
            </a:pPr>
            <a:r>
              <a:t>Большие данные:</a:t>
            </a:r>
          </a:p>
          <a:p>
            <a:pPr marL="609600" indent="-609600" algn="l" defTabSz="2438338">
              <a:lnSpc>
                <a:spcPct val="150000"/>
              </a:lnSpc>
              <a:buSzPct val="123000"/>
              <a:buChar char="•"/>
              <a:defRPr sz="4000" b="0"/>
            </a:pPr>
            <a:r>
              <a:t>Данные генерируются в огромных объемах и содержат структурированные, полуструктурированный и неструктурированные данные;</a:t>
            </a:r>
          </a:p>
          <a:p>
            <a:pPr marL="609600" indent="-609600" algn="l" defTabSz="2438338">
              <a:lnSpc>
                <a:spcPct val="150000"/>
              </a:lnSpc>
              <a:buSzPct val="123000"/>
              <a:buChar char="•"/>
              <a:defRPr sz="4000" b="0"/>
            </a:pPr>
            <a:r>
              <a:t>Необходима дополнительная обработка для получения сведений из данных человеком;</a:t>
            </a:r>
          </a:p>
          <a:p>
            <a:pPr marL="609600" indent="-609600" algn="l" defTabSz="2438338">
              <a:lnSpc>
                <a:spcPct val="150000"/>
              </a:lnSpc>
              <a:buSzPct val="123000"/>
              <a:buChar char="•"/>
              <a:defRPr sz="4000" b="0"/>
            </a:pPr>
            <a:r>
              <a:t>Данные поступают непрерывно с большой скоростью из множества источников;</a:t>
            </a:r>
          </a:p>
          <a:p>
            <a:pPr marL="609600" indent="-609600" algn="l" defTabSz="2438338">
              <a:lnSpc>
                <a:spcPct val="150000"/>
              </a:lnSpc>
              <a:buSzPct val="123000"/>
              <a:buChar char="•"/>
              <a:defRPr sz="4000" b="0"/>
            </a:pPr>
            <a:r>
              <a:t>Данные могут быть в разных форматах: видео, фотографии и многое другое;</a:t>
            </a:r>
          </a:p>
          <a:p>
            <a:pPr marL="609600" indent="-609600" algn="l" defTabSz="2438338">
              <a:lnSpc>
                <a:spcPct val="150000"/>
              </a:lnSpc>
              <a:buSzPct val="123000"/>
              <a:buChar char="•"/>
              <a:defRPr sz="4000" b="0"/>
            </a:pPr>
            <a:r>
              <a:t>Распространяются на облачных и серверных фермах.</a:t>
            </a:r>
          </a:p>
        </p:txBody>
      </p:sp>
      <p:sp>
        <p:nvSpPr>
          <p:cNvPr id="152" name="Line"/>
          <p:cNvSpPr/>
          <p:nvPr/>
        </p:nvSpPr>
        <p:spPr>
          <a:xfrm flipV="1">
            <a:off x="9767146" y="3344954"/>
            <a:ext cx="1" cy="1006311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 b="0">
                <a:solidFill>
                  <a:srgbClr val="5E5E5E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Откуда берутся большие данные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Откуда берутся большие данные?</a:t>
            </a:r>
          </a:p>
        </p:txBody>
      </p:sp>
      <p:sp>
        <p:nvSpPr>
          <p:cNvPr id="390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1" name="данные из социальных сетей;…"/>
          <p:cNvSpPr txBox="1">
            <a:spLocks noGrp="1"/>
          </p:cNvSpPr>
          <p:nvPr>
            <p:ph type="body" sz="half" idx="1"/>
          </p:nvPr>
        </p:nvSpPr>
        <p:spPr>
          <a:xfrm>
            <a:off x="1206500" y="3308704"/>
            <a:ext cx="8283229" cy="9542980"/>
          </a:xfrm>
          <a:prstGeom prst="rect">
            <a:avLst/>
          </a:prstGeom>
        </p:spPr>
        <p:txBody>
          <a:bodyPr/>
          <a:lstStyle/>
          <a:p>
            <a:pPr marL="508000" indent="-508000">
              <a:lnSpc>
                <a:spcPct val="150000"/>
              </a:lnSpc>
              <a:spcBef>
                <a:spcPts val="0"/>
              </a:spcBef>
              <a:defRPr sz="4000"/>
            </a:pPr>
            <a:r>
              <a:t>данные из социальных сетей;</a:t>
            </a:r>
          </a:p>
          <a:p>
            <a:pPr marL="508000" indent="-508000">
              <a:lnSpc>
                <a:spcPct val="150000"/>
              </a:lnSpc>
              <a:spcBef>
                <a:spcPts val="0"/>
              </a:spcBef>
              <a:defRPr sz="4000"/>
            </a:pPr>
            <a:r>
              <a:t>данные генерируемые машинами;</a:t>
            </a:r>
          </a:p>
          <a:p>
            <a:pPr marL="508000" indent="-508000">
              <a:lnSpc>
                <a:spcPct val="150000"/>
              </a:lnSpc>
              <a:spcBef>
                <a:spcPts val="0"/>
              </a:spcBef>
              <a:defRPr sz="4000"/>
            </a:pPr>
            <a:r>
              <a:t>данные транзакций.</a:t>
            </a:r>
          </a:p>
        </p:txBody>
      </p:sp>
      <p:sp>
        <p:nvSpPr>
          <p:cNvPr id="39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393" name="Текст произвольной формы"/>
          <p:cNvSpPr/>
          <p:nvPr/>
        </p:nvSpPr>
        <p:spPr>
          <a:xfrm>
            <a:off x="11349131" y="3500102"/>
            <a:ext cx="6015391" cy="1270001"/>
          </a:xfrm>
          <a:prstGeom prst="roundRect">
            <a:avLst>
              <a:gd name="adj" fmla="val 15000"/>
            </a:avLst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Текст произвольной формы</a:t>
            </a:r>
          </a:p>
        </p:txBody>
      </p:sp>
      <p:sp>
        <p:nvSpPr>
          <p:cNvPr id="394" name="Аудио"/>
          <p:cNvSpPr/>
          <p:nvPr/>
        </p:nvSpPr>
        <p:spPr>
          <a:xfrm>
            <a:off x="11349131" y="5320873"/>
            <a:ext cx="2649038" cy="1270001"/>
          </a:xfrm>
          <a:prstGeom prst="roundRect">
            <a:avLst>
              <a:gd name="adj" fmla="val 15000"/>
            </a:avLst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Аудио</a:t>
            </a:r>
          </a:p>
        </p:txBody>
      </p:sp>
      <p:sp>
        <p:nvSpPr>
          <p:cNvPr id="395" name="Email"/>
          <p:cNvSpPr/>
          <p:nvPr/>
        </p:nvSpPr>
        <p:spPr>
          <a:xfrm>
            <a:off x="14385004" y="5320873"/>
            <a:ext cx="2979266" cy="1270001"/>
          </a:xfrm>
          <a:prstGeom prst="roundRect">
            <a:avLst>
              <a:gd name="adj" fmla="val 15000"/>
            </a:avLst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Email</a:t>
            </a:r>
          </a:p>
        </p:txBody>
      </p:sp>
      <p:sp>
        <p:nvSpPr>
          <p:cNvPr id="396" name="Видео"/>
          <p:cNvSpPr/>
          <p:nvPr/>
        </p:nvSpPr>
        <p:spPr>
          <a:xfrm>
            <a:off x="11349131" y="6991563"/>
            <a:ext cx="2649038" cy="1270001"/>
          </a:xfrm>
          <a:prstGeom prst="roundRect">
            <a:avLst>
              <a:gd name="adj" fmla="val 15000"/>
            </a:avLst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Видео</a:t>
            </a:r>
          </a:p>
        </p:txBody>
      </p:sp>
      <p:sp>
        <p:nvSpPr>
          <p:cNvPr id="397" name="Изображения"/>
          <p:cNvSpPr/>
          <p:nvPr/>
        </p:nvSpPr>
        <p:spPr>
          <a:xfrm>
            <a:off x="14385004" y="6991563"/>
            <a:ext cx="2979266" cy="1270001"/>
          </a:xfrm>
          <a:prstGeom prst="roundRect">
            <a:avLst>
              <a:gd name="adj" fmla="val 15000"/>
            </a:avLst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Изображения</a:t>
            </a:r>
          </a:p>
        </p:txBody>
      </p:sp>
      <p:sp>
        <p:nvSpPr>
          <p:cNvPr id="398" name="Пространственные данные"/>
          <p:cNvSpPr/>
          <p:nvPr/>
        </p:nvSpPr>
        <p:spPr>
          <a:xfrm>
            <a:off x="11349131" y="8662253"/>
            <a:ext cx="6015391" cy="1270001"/>
          </a:xfrm>
          <a:prstGeom prst="roundRect">
            <a:avLst>
              <a:gd name="adj" fmla="val 15000"/>
            </a:avLst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Пространственные данные</a:t>
            </a:r>
          </a:p>
        </p:txBody>
      </p:sp>
      <p:sp>
        <p:nvSpPr>
          <p:cNvPr id="399" name="Обратная связь"/>
          <p:cNvSpPr/>
          <p:nvPr/>
        </p:nvSpPr>
        <p:spPr>
          <a:xfrm>
            <a:off x="11349131" y="10332943"/>
            <a:ext cx="6015391" cy="1270001"/>
          </a:xfrm>
          <a:prstGeom prst="roundRect">
            <a:avLst>
              <a:gd name="adj" fmla="val 15000"/>
            </a:avLst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Обратная связь</a:t>
            </a:r>
          </a:p>
        </p:txBody>
      </p:sp>
      <p:sp>
        <p:nvSpPr>
          <p:cNvPr id="400" name="Журналы логов"/>
          <p:cNvSpPr/>
          <p:nvPr/>
        </p:nvSpPr>
        <p:spPr>
          <a:xfrm>
            <a:off x="18156828" y="3500102"/>
            <a:ext cx="5469505" cy="1270001"/>
          </a:xfrm>
          <a:prstGeom prst="roundRect">
            <a:avLst>
              <a:gd name="adj" fmla="val 15000"/>
            </a:avLst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Журналы логов</a:t>
            </a:r>
          </a:p>
        </p:txBody>
      </p:sp>
      <p:sp>
        <p:nvSpPr>
          <p:cNvPr id="401" name="События"/>
          <p:cNvSpPr/>
          <p:nvPr/>
        </p:nvSpPr>
        <p:spPr>
          <a:xfrm>
            <a:off x="18156828" y="5320873"/>
            <a:ext cx="2313114" cy="1270001"/>
          </a:xfrm>
          <a:prstGeom prst="roundRect">
            <a:avLst>
              <a:gd name="adj" fmla="val 15000"/>
            </a:avLst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События</a:t>
            </a:r>
          </a:p>
        </p:txBody>
      </p:sp>
      <p:sp>
        <p:nvSpPr>
          <p:cNvPr id="402" name="Данные сенсоров"/>
          <p:cNvSpPr/>
          <p:nvPr/>
        </p:nvSpPr>
        <p:spPr>
          <a:xfrm>
            <a:off x="20793964" y="5320873"/>
            <a:ext cx="2782118" cy="1270001"/>
          </a:xfrm>
          <a:prstGeom prst="roundRect">
            <a:avLst>
              <a:gd name="adj" fmla="val 15000"/>
            </a:avLst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Данные сенсоров</a:t>
            </a:r>
          </a:p>
        </p:txBody>
      </p:sp>
      <p:sp>
        <p:nvSpPr>
          <p:cNvPr id="403" name="Транзакции"/>
          <p:cNvSpPr/>
          <p:nvPr/>
        </p:nvSpPr>
        <p:spPr>
          <a:xfrm>
            <a:off x="18156828" y="7141644"/>
            <a:ext cx="5469505" cy="1270001"/>
          </a:xfrm>
          <a:prstGeom prst="roundRect">
            <a:avLst>
              <a:gd name="adj" fmla="val 15000"/>
            </a:avLst>
          </a:prstGeom>
          <a:solidFill>
            <a:srgbClr val="FEAE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Транзакции</a:t>
            </a:r>
          </a:p>
        </p:txBody>
      </p:sp>
      <p:sp>
        <p:nvSpPr>
          <p:cNvPr id="404" name="POS-терминалы"/>
          <p:cNvSpPr/>
          <p:nvPr/>
        </p:nvSpPr>
        <p:spPr>
          <a:xfrm>
            <a:off x="18156828" y="8662253"/>
            <a:ext cx="5469505" cy="1270001"/>
          </a:xfrm>
          <a:prstGeom prst="roundRect">
            <a:avLst>
              <a:gd name="adj" fmla="val 15000"/>
            </a:avLst>
          </a:prstGeom>
          <a:solidFill>
            <a:srgbClr val="FEAE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POS-терминалы</a:t>
            </a:r>
          </a:p>
        </p:txBody>
      </p:sp>
      <p:sp>
        <p:nvSpPr>
          <p:cNvPr id="405" name="RFID-сканеры"/>
          <p:cNvSpPr/>
          <p:nvPr/>
        </p:nvSpPr>
        <p:spPr>
          <a:xfrm>
            <a:off x="18156828" y="10332943"/>
            <a:ext cx="5469505" cy="1270001"/>
          </a:xfrm>
          <a:prstGeom prst="roundRect">
            <a:avLst>
              <a:gd name="adj" fmla="val 15000"/>
            </a:avLst>
          </a:prstGeom>
          <a:solidFill>
            <a:srgbClr val="FEAE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RFID-сканеры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Типы Big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Типы Big Data</a:t>
            </a:r>
          </a:p>
        </p:txBody>
      </p:sp>
      <p:sp>
        <p:nvSpPr>
          <p:cNvPr id="408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410" name="Screenshot 2023-09-24 at 21.22.49.png" descr="Screenshot 2023-09-24 at 21.22.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13" y="5393511"/>
            <a:ext cx="21971001" cy="7721847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Структурированные, полуструктурированные и не структурированнные"/>
          <p:cNvSpPr txBox="1">
            <a:spLocks noGrp="1"/>
          </p:cNvSpPr>
          <p:nvPr>
            <p:ph type="body" sz="quarter" idx="1"/>
          </p:nvPr>
        </p:nvSpPr>
        <p:spPr>
          <a:xfrm>
            <a:off x="1206500" y="3308704"/>
            <a:ext cx="21971000" cy="20579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lvl1pPr>
          </a:lstStyle>
          <a:p>
            <a:r>
              <a:t>Структурированные, полуструктурированные и не структурированнные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Источники структурированных данных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Источники структурированных данных</a:t>
            </a:r>
          </a:p>
        </p:txBody>
      </p:sp>
      <p:sp>
        <p:nvSpPr>
          <p:cNvPr id="41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416" name="• Реляционные базы данных (SOL)…"/>
          <p:cNvSpPr txBox="1">
            <a:spLocks noGrp="1"/>
          </p:cNvSpPr>
          <p:nvPr>
            <p:ph type="body" sz="half" idx="1"/>
          </p:nvPr>
        </p:nvSpPr>
        <p:spPr>
          <a:xfrm>
            <a:off x="1206500" y="3308704"/>
            <a:ext cx="13298045" cy="954298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rPr dirty="0"/>
              <a:t>• </a:t>
            </a:r>
            <a:r>
              <a:rPr dirty="0" err="1"/>
              <a:t>Реляционные</a:t>
            </a:r>
            <a:r>
              <a:rPr dirty="0"/>
              <a:t> </a:t>
            </a:r>
            <a:r>
              <a:rPr dirty="0" err="1"/>
              <a:t>базы</a:t>
            </a:r>
            <a:r>
              <a:rPr dirty="0"/>
              <a:t> </a:t>
            </a:r>
            <a:r>
              <a:rPr dirty="0" err="1"/>
              <a:t>данных</a:t>
            </a:r>
            <a:r>
              <a:rPr dirty="0"/>
              <a:t> (S</a:t>
            </a:r>
            <a:r>
              <a:rPr lang="en-US" dirty="0"/>
              <a:t>Q</a:t>
            </a:r>
            <a:r>
              <a:rPr dirty="0"/>
              <a:t>L)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rPr dirty="0"/>
              <a:t>• </a:t>
            </a:r>
            <a:r>
              <a:rPr dirty="0" err="1"/>
              <a:t>Электронные</a:t>
            </a:r>
            <a:r>
              <a:rPr dirty="0"/>
              <a:t> </a:t>
            </a:r>
            <a:r>
              <a:rPr dirty="0" err="1"/>
              <a:t>таблицы</a:t>
            </a:r>
            <a:endParaRPr dirty="0"/>
          </a:p>
        </p:txBody>
      </p:sp>
      <p:pic>
        <p:nvPicPr>
          <p:cNvPr id="417" name="Screenshot 2023-09-24 at 21.25.09.png" descr="Screenshot 2023-09-24 at 21.25.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490" y="3637660"/>
            <a:ext cx="6354010" cy="6269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Источники полуструктурированных данных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40805">
              <a:defRPr sz="8160" spc="-163"/>
            </a:lvl1pPr>
          </a:lstStyle>
          <a:p>
            <a:r>
              <a:t>Источники полуструктурированных данных</a:t>
            </a:r>
          </a:p>
        </p:txBody>
      </p:sp>
      <p:sp>
        <p:nvSpPr>
          <p:cNvPr id="420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422" name="• XML…"/>
          <p:cNvSpPr txBox="1">
            <a:spLocks noGrp="1"/>
          </p:cNvSpPr>
          <p:nvPr>
            <p:ph type="body" sz="half" idx="1"/>
          </p:nvPr>
        </p:nvSpPr>
        <p:spPr>
          <a:xfrm>
            <a:off x="1206500" y="3308704"/>
            <a:ext cx="13298045" cy="954298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XML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t>• JSON</a:t>
            </a:r>
          </a:p>
        </p:txBody>
      </p:sp>
      <p:pic>
        <p:nvPicPr>
          <p:cNvPr id="423" name="Screenshot 2023-09-24 at 21.27.54.png" descr="Screenshot 2023-09-24 at 21.27.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0741" y="4272160"/>
            <a:ext cx="6520784" cy="6484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Источники не структурированных данных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Источники не структурированных данных</a:t>
            </a:r>
          </a:p>
        </p:txBody>
      </p:sp>
      <p:sp>
        <p:nvSpPr>
          <p:cNvPr id="42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428" name="Производство видео…"/>
          <p:cNvSpPr txBox="1">
            <a:spLocks noGrp="1"/>
          </p:cNvSpPr>
          <p:nvPr>
            <p:ph type="body" sz="half" idx="1"/>
          </p:nvPr>
        </p:nvSpPr>
        <p:spPr>
          <a:xfrm>
            <a:off x="1206500" y="3308704"/>
            <a:ext cx="13298045" cy="9542980"/>
          </a:xfrm>
          <a:prstGeom prst="rect">
            <a:avLst/>
          </a:prstGeom>
        </p:spPr>
        <p:txBody>
          <a:bodyPr/>
          <a:lstStyle/>
          <a:p>
            <a:pPr marL="508000" indent="-508000">
              <a:lnSpc>
                <a:spcPct val="150000"/>
              </a:lnSpc>
              <a:spcBef>
                <a:spcPts val="0"/>
              </a:spcBef>
              <a:defRPr sz="4000"/>
            </a:pPr>
            <a:r>
              <a:t>Производство видео</a:t>
            </a:r>
          </a:p>
          <a:p>
            <a:pPr marL="508000" indent="-508000">
              <a:lnSpc>
                <a:spcPct val="150000"/>
              </a:lnSpc>
              <a:spcBef>
                <a:spcPts val="0"/>
              </a:spcBef>
              <a:defRPr sz="4000"/>
            </a:pPr>
            <a:r>
              <a:t>Социальные сети</a:t>
            </a:r>
          </a:p>
          <a:p>
            <a:pPr marL="508000" indent="-508000">
              <a:lnSpc>
                <a:spcPct val="150000"/>
              </a:lnSpc>
              <a:spcBef>
                <a:spcPts val="0"/>
              </a:spcBef>
              <a:defRPr sz="4000"/>
            </a:pPr>
            <a:r>
              <a:t>Скорость Интернета</a:t>
            </a:r>
          </a:p>
        </p:txBody>
      </p:sp>
      <p:pic>
        <p:nvPicPr>
          <p:cNvPr id="429" name="Screenshot 2023-09-24 at 21.28.50.png" descr="Screenshot 2023-09-24 at 21.28.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6539" y="4667572"/>
            <a:ext cx="5479163" cy="50530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Достижения в облачных вычислениях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Достижения в облачных вычислениях</a:t>
            </a:r>
          </a:p>
        </p:txBody>
      </p:sp>
      <p:sp>
        <p:nvSpPr>
          <p:cNvPr id="432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434" name="Достижения в облачных вычислениях способствовали росту потенциала больших данных…"/>
          <p:cNvSpPr txBox="1">
            <a:spLocks noGrp="1"/>
          </p:cNvSpPr>
          <p:nvPr>
            <p:ph type="body" sz="half" idx="1"/>
          </p:nvPr>
        </p:nvSpPr>
        <p:spPr>
          <a:xfrm>
            <a:off x="1206500" y="3308704"/>
            <a:ext cx="13298045" cy="9542980"/>
          </a:xfrm>
          <a:prstGeom prst="rect">
            <a:avLst/>
          </a:prstGeom>
        </p:spPr>
        <p:txBody>
          <a:bodyPr/>
          <a:lstStyle/>
          <a:p>
            <a:pPr marL="508000" indent="-508000">
              <a:lnSpc>
                <a:spcPct val="150000"/>
              </a:lnSpc>
              <a:spcBef>
                <a:spcPts val="0"/>
              </a:spcBef>
              <a:defRPr sz="4000"/>
            </a:pPr>
            <a:r>
              <a:t>Достижения в облачных вычислениях способствовали росту потенциала больших данных</a:t>
            </a:r>
          </a:p>
          <a:p>
            <a:pPr marL="508000" indent="-508000">
              <a:lnSpc>
                <a:spcPct val="150000"/>
              </a:lnSpc>
              <a:spcBef>
                <a:spcPts val="0"/>
              </a:spcBef>
              <a:defRPr sz="4000"/>
            </a:pPr>
            <a:r>
              <a:t>Облачные вычисления позволяют пользователям получать доступ к высокомасштабируемым вычислительным ресурсам и ресурсам хранения данных через Интернет</a:t>
            </a:r>
          </a:p>
          <a:p>
            <a:pPr marL="508000" indent="-508000">
              <a:lnSpc>
                <a:spcPct val="150000"/>
              </a:lnSpc>
              <a:spcBef>
                <a:spcPts val="0"/>
              </a:spcBef>
              <a:defRPr sz="4000"/>
            </a:pPr>
            <a:r>
              <a:t>Организации могут увеличить емкость сервера до уровня, необходимого для обработки больших данных</a:t>
            </a:r>
          </a:p>
        </p:txBody>
      </p:sp>
      <p:pic>
        <p:nvPicPr>
          <p:cNvPr id="435" name="Screenshot 2023-09-24 at 21.30.58.png" descr="Screenshot 2023-09-24 at 21.30.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6898" y="4370549"/>
            <a:ext cx="6149373" cy="62313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Примеры использования больших данных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438338">
              <a:lnSpc>
                <a:spcPct val="80000"/>
              </a:lnSpc>
              <a:defRPr sz="11600" b="1" spc="-232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Примеры использования больших данных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Отрасли, использующие большие данные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Отрасли, использующие большие данные</a:t>
            </a:r>
          </a:p>
        </p:txBody>
      </p:sp>
      <p:sp>
        <p:nvSpPr>
          <p:cNvPr id="440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1" name="Факты:…"/>
          <p:cNvSpPr txBox="1">
            <a:spLocks noGrp="1"/>
          </p:cNvSpPr>
          <p:nvPr>
            <p:ph type="body" sz="half" idx="4294967295"/>
          </p:nvPr>
        </p:nvSpPr>
        <p:spPr>
          <a:xfrm>
            <a:off x="1206500" y="3308704"/>
            <a:ext cx="11772109" cy="9542980"/>
          </a:xfrm>
          <a:prstGeom prst="rect">
            <a:avLst/>
          </a:prstGeom>
        </p:spPr>
        <p:txBody>
          <a:bodyPr anchor="t"/>
          <a:lstStyle/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 b="1"/>
            </a:pPr>
            <a:r>
              <a:t>Факты:</a:t>
            </a:r>
          </a:p>
          <a:p>
            <a:pPr marL="508000" indent="-508000" defTabSz="2438338">
              <a:lnSpc>
                <a:spcPct val="150000"/>
              </a:lnSpc>
              <a:spcBef>
                <a:spcPts val="0"/>
              </a:spcBef>
              <a:buSzPct val="123000"/>
              <a:defRPr sz="4000"/>
            </a:pPr>
            <a:r>
              <a:t>Компании, управляемые данными, имеют конкурентное преимущество по сравнению с коллегами;</a:t>
            </a:r>
          </a:p>
          <a:p>
            <a:pPr marL="508000" indent="-508000" defTabSz="2438338">
              <a:lnSpc>
                <a:spcPct val="150000"/>
              </a:lnSpc>
              <a:spcBef>
                <a:spcPts val="0"/>
              </a:spcBef>
              <a:buSzPct val="123000"/>
              <a:defRPr sz="4000"/>
            </a:pPr>
            <a:r>
              <a:t>Использование данных для улучшения процесса принятия решений, выхода на новые рынки и повышения качества обслуживания клиентов.</a:t>
            </a:r>
          </a:p>
        </p:txBody>
      </p:sp>
      <p:pic>
        <p:nvPicPr>
          <p:cNvPr id="442" name="Screenshot 2023-09-25 at 06.07.46.png" descr="Screenshot 2023-09-25 at 06.07.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4821" y="3979918"/>
            <a:ext cx="9498644" cy="77512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Отраслевое использование больших данных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67655">
              <a:defRPr sz="7905" spc="-158"/>
            </a:lvl1pPr>
          </a:lstStyle>
          <a:p>
            <a:r>
              <a:t>Отраслевое использование больших данных</a:t>
            </a:r>
          </a:p>
        </p:txBody>
      </p:sp>
      <p:sp>
        <p:nvSpPr>
          <p:cNvPr id="44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48</a:t>
            </a:fld>
            <a:endParaRPr/>
          </a:p>
        </p:txBody>
      </p:sp>
      <p:pic>
        <p:nvPicPr>
          <p:cNvPr id="447" name="Screenshot 2023-09-25 at 06.11.45.png" descr="Screenshot 2023-09-25 at 06.11.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425" y="3831116"/>
            <a:ext cx="15678134" cy="8726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Большие данные в розничной торговл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Большие данные в розничной торговле</a:t>
            </a:r>
          </a:p>
        </p:txBody>
      </p:sp>
      <p:sp>
        <p:nvSpPr>
          <p:cNvPr id="450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452" name="Анализ цен…"/>
          <p:cNvSpPr txBox="1">
            <a:spLocks noGrp="1"/>
          </p:cNvSpPr>
          <p:nvPr>
            <p:ph type="body" sz="half" idx="1"/>
          </p:nvPr>
        </p:nvSpPr>
        <p:spPr>
          <a:xfrm>
            <a:off x="1206500" y="3308704"/>
            <a:ext cx="13298045" cy="954298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 b="1" i="1"/>
            </a:pPr>
            <a:r>
              <a:t>Анализ цен</a:t>
            </a:r>
          </a:p>
          <a:p>
            <a:pPr marL="508000" indent="-508000">
              <a:lnSpc>
                <a:spcPct val="150000"/>
              </a:lnSpc>
              <a:spcBef>
                <a:spcPts val="0"/>
              </a:spcBef>
              <a:defRPr sz="4000"/>
            </a:pPr>
            <a:r>
              <a:t>Понимание сегментации рынка, определение наилучших ценовых точек и анализ маржи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 b="1" i="1"/>
            </a:pPr>
            <a:r>
              <a:t>Анализ настроений</a:t>
            </a:r>
          </a:p>
          <a:p>
            <a:pPr marL="508000" indent="-508000">
              <a:lnSpc>
                <a:spcPct val="150000"/>
              </a:lnSpc>
              <a:spcBef>
                <a:spcPts val="0"/>
              </a:spcBef>
              <a:defRPr sz="4000"/>
            </a:pPr>
            <a:r>
              <a:t>Использование социальных сетей для оценки восприятия клиентов и разработки эффективной маркетинговой стратегии</a:t>
            </a:r>
          </a:p>
        </p:txBody>
      </p:sp>
      <p:pic>
        <p:nvPicPr>
          <p:cNvPr id="453" name="Screenshot 2023-09-25 at 06.14.26.png" descr="Screenshot 2023-09-25 at 06.14.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304" y="4327598"/>
            <a:ext cx="4628696" cy="40745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352" y="4290442"/>
            <a:ext cx="4817770" cy="2431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" descr="Image"/>
          <p:cNvPicPr>
            <a:picLocks noChangeAspect="1"/>
          </p:cNvPicPr>
          <p:nvPr/>
        </p:nvPicPr>
        <p:blipFill>
          <a:blip r:embed="rId3"/>
          <a:srcRect l="15678" t="22597" r="11727" b="15629"/>
          <a:stretch>
            <a:fillRect/>
          </a:stretch>
        </p:blipFill>
        <p:spPr>
          <a:xfrm>
            <a:off x="16895391" y="9341743"/>
            <a:ext cx="3218582" cy="1369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9012" y="4419998"/>
            <a:ext cx="3775365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Жизненный цикл Big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Жизненный цикл Big Data</a:t>
            </a:r>
          </a:p>
        </p:txBody>
      </p:sp>
      <p:sp>
        <p:nvSpPr>
          <p:cNvPr id="158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9241" y="6949675"/>
            <a:ext cx="3426249" cy="3426249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Бизнес -кейс"/>
          <p:cNvSpPr/>
          <p:nvPr/>
        </p:nvSpPr>
        <p:spPr>
          <a:xfrm>
            <a:off x="11532854" y="3311489"/>
            <a:ext cx="2818471" cy="2821360"/>
          </a:xfrm>
          <a:prstGeom prst="ellipse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000" b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Бизнес -кейс</a:t>
            </a:r>
          </a:p>
        </p:txBody>
      </p:sp>
      <p:sp>
        <p:nvSpPr>
          <p:cNvPr id="161" name="Сбор данных"/>
          <p:cNvSpPr/>
          <p:nvPr/>
        </p:nvSpPr>
        <p:spPr>
          <a:xfrm>
            <a:off x="15788679" y="6211501"/>
            <a:ext cx="2818471" cy="2821360"/>
          </a:xfrm>
          <a:prstGeom prst="ellipse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000" b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Сбор данных</a:t>
            </a:r>
          </a:p>
        </p:txBody>
      </p:sp>
      <p:sp>
        <p:nvSpPr>
          <p:cNvPr id="162" name="Arrow"/>
          <p:cNvSpPr/>
          <p:nvPr/>
        </p:nvSpPr>
        <p:spPr>
          <a:xfrm rot="2366704">
            <a:off x="14153498" y="5508175"/>
            <a:ext cx="1650805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3" name="Arrow"/>
          <p:cNvSpPr/>
          <p:nvPr/>
        </p:nvSpPr>
        <p:spPr>
          <a:xfrm rot="7189141">
            <a:off x="15254555" y="9230639"/>
            <a:ext cx="1650805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4" name="Моделирование данных"/>
          <p:cNvSpPr/>
          <p:nvPr/>
        </p:nvSpPr>
        <p:spPr>
          <a:xfrm>
            <a:off x="14152742" y="10673575"/>
            <a:ext cx="2821360" cy="2821360"/>
          </a:xfrm>
          <a:prstGeom prst="ellipse">
            <a:avLst/>
          </a:pr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400" b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Моделирование данных</a:t>
            </a:r>
          </a:p>
        </p:txBody>
      </p:sp>
      <p:sp>
        <p:nvSpPr>
          <p:cNvPr id="165" name="Arrow"/>
          <p:cNvSpPr/>
          <p:nvPr/>
        </p:nvSpPr>
        <p:spPr>
          <a:xfrm rot="10800000">
            <a:off x="12289271" y="11449254"/>
            <a:ext cx="1650805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6" name="Обработка данных"/>
          <p:cNvSpPr/>
          <p:nvPr/>
        </p:nvSpPr>
        <p:spPr>
          <a:xfrm>
            <a:off x="9255244" y="10673575"/>
            <a:ext cx="2821360" cy="2821360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400" b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Обработка данных</a:t>
            </a:r>
          </a:p>
        </p:txBody>
      </p:sp>
      <p:sp>
        <p:nvSpPr>
          <p:cNvPr id="167" name="Arrow"/>
          <p:cNvSpPr/>
          <p:nvPr/>
        </p:nvSpPr>
        <p:spPr>
          <a:xfrm rot="14128189">
            <a:off x="9103700" y="9122526"/>
            <a:ext cx="165080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8" name="Визуализация данных"/>
          <p:cNvSpPr/>
          <p:nvPr/>
        </p:nvSpPr>
        <p:spPr>
          <a:xfrm>
            <a:off x="7014691" y="6211501"/>
            <a:ext cx="2821360" cy="2821360"/>
          </a:xfrm>
          <a:prstGeom prst="ellipse">
            <a:avLst/>
          </a:prstGeom>
          <a:solidFill>
            <a:srgbClr val="F272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400" b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Визуализация данных</a:t>
            </a:r>
          </a:p>
        </p:txBody>
      </p:sp>
      <p:sp>
        <p:nvSpPr>
          <p:cNvPr id="169" name="Arrow"/>
          <p:cNvSpPr/>
          <p:nvPr/>
        </p:nvSpPr>
        <p:spPr>
          <a:xfrm rot="19361396">
            <a:off x="9703266" y="5355105"/>
            <a:ext cx="1650805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272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6"/>
          <a:srcRect t="25661" b="22227"/>
          <a:stretch>
            <a:fillRect/>
          </a:stretch>
        </p:blipFill>
        <p:spPr>
          <a:xfrm>
            <a:off x="16956310" y="10688723"/>
            <a:ext cx="3096826" cy="1025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1533" y="10204751"/>
            <a:ext cx="1812429" cy="1631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8630" y="12072904"/>
            <a:ext cx="2763947" cy="1434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3287" y="11148824"/>
            <a:ext cx="3509886" cy="1529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Большие данные в страхован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Большие данные в страховании</a:t>
            </a:r>
          </a:p>
        </p:txBody>
      </p:sp>
      <p:sp>
        <p:nvSpPr>
          <p:cNvPr id="4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458" name="Анализ мошенничества…"/>
          <p:cNvSpPr txBox="1">
            <a:spLocks noGrp="1"/>
          </p:cNvSpPr>
          <p:nvPr>
            <p:ph type="body" sz="half" idx="1"/>
          </p:nvPr>
        </p:nvSpPr>
        <p:spPr>
          <a:xfrm>
            <a:off x="1206500" y="3308704"/>
            <a:ext cx="13298045" cy="954298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 b="1" i="1"/>
            </a:pPr>
            <a:r>
              <a:t>Анализ мошенничества</a:t>
            </a:r>
          </a:p>
          <a:p>
            <a:pPr marL="508000" indent="-508000">
              <a:lnSpc>
                <a:spcPct val="150000"/>
              </a:lnSpc>
              <a:spcBef>
                <a:spcPts val="0"/>
              </a:spcBef>
              <a:defRPr sz="4000"/>
            </a:pPr>
            <a:r>
              <a:t>Выявление мошеннических претензий и аномалий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 b="1" i="1"/>
            </a:pPr>
            <a:r>
              <a:t>Оценка рисков</a:t>
            </a:r>
          </a:p>
          <a:p>
            <a:pPr marL="508000" indent="-508000">
              <a:lnSpc>
                <a:spcPct val="150000"/>
              </a:lnSpc>
              <a:spcBef>
                <a:spcPts val="0"/>
              </a:spcBef>
              <a:defRPr sz="4000"/>
            </a:pPr>
            <a:r>
              <a:t>Использовать прогнозное моделирование для выявления клиентов с высоким риском</a:t>
            </a:r>
          </a:p>
        </p:txBody>
      </p:sp>
      <p:pic>
        <p:nvPicPr>
          <p:cNvPr id="459" name="Screenshot 2023-09-25 at 06.16.58.png" descr="Screenshot 2023-09-25 at 06.16.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3123" y="4035356"/>
            <a:ext cx="4388746" cy="4043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Большие данные в телекоммуникациях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Большие данные в телекоммуникациях</a:t>
            </a:r>
          </a:p>
        </p:txBody>
      </p:sp>
      <p:sp>
        <p:nvSpPr>
          <p:cNvPr id="462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464" name="Повышение безопасности сети…"/>
          <p:cNvSpPr txBox="1">
            <a:spLocks noGrp="1"/>
          </p:cNvSpPr>
          <p:nvPr>
            <p:ph type="body" sz="half" idx="1"/>
          </p:nvPr>
        </p:nvSpPr>
        <p:spPr>
          <a:xfrm>
            <a:off x="1206500" y="3308704"/>
            <a:ext cx="13298045" cy="9542980"/>
          </a:xfrm>
          <a:prstGeom prst="rect">
            <a:avLst/>
          </a:prstGeom>
        </p:spPr>
        <p:txBody>
          <a:bodyPr/>
          <a:lstStyle/>
          <a:p>
            <a:pPr marL="508000" indent="-508000">
              <a:lnSpc>
                <a:spcPct val="150000"/>
              </a:lnSpc>
              <a:spcBef>
                <a:spcPts val="0"/>
              </a:spcBef>
              <a:defRPr sz="4000"/>
            </a:pPr>
            <a:r>
              <a:t>Повышение безопасности сети</a:t>
            </a:r>
          </a:p>
          <a:p>
            <a:pPr marL="508000" indent="-508000">
              <a:lnSpc>
                <a:spcPct val="150000"/>
              </a:lnSpc>
              <a:spcBef>
                <a:spcPts val="0"/>
              </a:spcBef>
              <a:defRPr sz="4000"/>
            </a:pPr>
            <a:r>
              <a:t>Контекстуализированные акции на основе местоположения</a:t>
            </a:r>
          </a:p>
          <a:p>
            <a:pPr marL="508000" indent="-508000">
              <a:lnSpc>
                <a:spcPct val="150000"/>
              </a:lnSpc>
              <a:spcBef>
                <a:spcPts val="0"/>
              </a:spcBef>
              <a:defRPr sz="4000"/>
            </a:pPr>
            <a:r>
              <a:t>Аналитика сети в реальном времени</a:t>
            </a:r>
          </a:p>
          <a:p>
            <a:pPr marL="508000" indent="-508000">
              <a:lnSpc>
                <a:spcPct val="150000"/>
              </a:lnSpc>
              <a:spcBef>
                <a:spcPts val="0"/>
              </a:spcBef>
              <a:defRPr sz="4000"/>
            </a:pPr>
            <a:r>
              <a:t>Оптимизированное ценообразование</a:t>
            </a:r>
          </a:p>
        </p:txBody>
      </p:sp>
      <p:pic>
        <p:nvPicPr>
          <p:cNvPr id="465" name="Screenshot 2023-09-25 at 06.18.02.png" descr="Screenshot 2023-09-25 at 06.18.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290" y="4330609"/>
            <a:ext cx="3289568" cy="3209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Большие данные в производств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Большие данные в производстве</a:t>
            </a:r>
          </a:p>
        </p:txBody>
      </p:sp>
      <p:sp>
        <p:nvSpPr>
          <p:cNvPr id="468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52</a:t>
            </a:fld>
            <a:endParaRPr/>
          </a:p>
        </p:txBody>
      </p:sp>
      <p:sp>
        <p:nvSpPr>
          <p:cNvPr id="470" name="Предиктивное обслуживание…"/>
          <p:cNvSpPr txBox="1">
            <a:spLocks noGrp="1"/>
          </p:cNvSpPr>
          <p:nvPr>
            <p:ph type="body" sz="half" idx="1"/>
          </p:nvPr>
        </p:nvSpPr>
        <p:spPr>
          <a:xfrm>
            <a:off x="1206500" y="3308704"/>
            <a:ext cx="13298045" cy="954298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 b="1" i="1"/>
            </a:pPr>
            <a:r>
              <a:t>Предиктивное обслуживание</a:t>
            </a:r>
          </a:p>
          <a:p>
            <a:pPr marL="508000" indent="-508000">
              <a:lnSpc>
                <a:spcPct val="150000"/>
              </a:lnSpc>
              <a:spcBef>
                <a:spcPts val="0"/>
              </a:spcBef>
              <a:defRPr sz="4000"/>
            </a:pPr>
            <a:r>
              <a:t>Анализ моделей использования оборудования и прогнозирование отказов оборудования, требований к техническому обслуживанию и замены компонентов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 b="1" i="1"/>
            </a:pPr>
            <a:r>
              <a:t>Оптимизация производства</a:t>
            </a:r>
          </a:p>
          <a:p>
            <a:pPr marL="508000" indent="-508000">
              <a:lnSpc>
                <a:spcPct val="150000"/>
              </a:lnSpc>
              <a:spcBef>
                <a:spcPts val="0"/>
              </a:spcBef>
              <a:defRPr sz="4000"/>
            </a:pPr>
            <a:r>
              <a:t>Понимание производственных линий, анализ увеличенного времени производства для рекомендации оптимизации</a:t>
            </a:r>
          </a:p>
        </p:txBody>
      </p:sp>
      <p:pic>
        <p:nvPicPr>
          <p:cNvPr id="471" name="Screenshot 2023-09-25 at 06.32.18.png" descr="Screenshot 2023-09-25 at 06.32.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3305" y="3921805"/>
            <a:ext cx="4144002" cy="4074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Большие данные в автомобильной промышленност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26287">
              <a:defRPr sz="6715" spc="-134"/>
            </a:lvl1pPr>
          </a:lstStyle>
          <a:p>
            <a:r>
              <a:t>Большие данные в автомобильной промышленности</a:t>
            </a:r>
          </a:p>
        </p:txBody>
      </p:sp>
      <p:sp>
        <p:nvSpPr>
          <p:cNvPr id="47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476" name="Прогнозная поддержка…"/>
          <p:cNvSpPr txBox="1">
            <a:spLocks noGrp="1"/>
          </p:cNvSpPr>
          <p:nvPr>
            <p:ph type="body" sz="half" idx="1"/>
          </p:nvPr>
        </p:nvSpPr>
        <p:spPr>
          <a:xfrm>
            <a:off x="1206500" y="3308704"/>
            <a:ext cx="13298045" cy="954298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 b="1" i="1"/>
            </a:pPr>
            <a:r>
              <a:t>Прогнозная поддержка</a:t>
            </a:r>
          </a:p>
          <a:p>
            <a:pPr marL="508000" indent="-508000">
              <a:lnSpc>
                <a:spcPct val="150000"/>
              </a:lnSpc>
              <a:spcBef>
                <a:spcPts val="0"/>
              </a:spcBef>
              <a:defRPr sz="4000"/>
            </a:pPr>
            <a:r>
              <a:t>Прогнозирование неисправностей, упреждающий заказ деталей и предложения по ремонту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 b="1" i="1"/>
            </a:pPr>
            <a:r>
              <a:t>Подключенные автомобили с автономным приводом</a:t>
            </a:r>
          </a:p>
          <a:p>
            <a:pPr marL="508000" indent="-508000">
              <a:lnSpc>
                <a:spcPct val="150000"/>
              </a:lnSpc>
              <a:spcBef>
                <a:spcPts val="0"/>
              </a:spcBef>
              <a:defRPr sz="4000"/>
            </a:pPr>
            <a:r>
              <a:t>Анализ данных в реальном времени для автономного вождения</a:t>
            </a:r>
          </a:p>
        </p:txBody>
      </p:sp>
      <p:pic>
        <p:nvPicPr>
          <p:cNvPr id="477" name="Screenshot 2023-09-25 at 06.36.10.png" descr="Screenshot 2023-09-25 at 06.36.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2137" y="3794854"/>
            <a:ext cx="4073862" cy="39109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Большие данные в финансах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Большие данные в финансах</a:t>
            </a:r>
          </a:p>
        </p:txBody>
      </p:sp>
      <p:sp>
        <p:nvSpPr>
          <p:cNvPr id="480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/>
          <a:lstStyle>
            <a:lvl1pPr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482" name="Сегментация клиентов…"/>
          <p:cNvSpPr txBox="1">
            <a:spLocks noGrp="1"/>
          </p:cNvSpPr>
          <p:nvPr>
            <p:ph type="body" sz="half" idx="1"/>
          </p:nvPr>
        </p:nvSpPr>
        <p:spPr>
          <a:xfrm>
            <a:off x="1206500" y="3308704"/>
            <a:ext cx="13298045" cy="954298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 b="1" i="1"/>
            </a:pPr>
            <a:r>
              <a:t>Сегментация клиентов</a:t>
            </a:r>
          </a:p>
          <a:p>
            <a:pPr marL="508000" indent="-508000">
              <a:lnSpc>
                <a:spcPct val="150000"/>
              </a:lnSpc>
              <a:spcBef>
                <a:spcPts val="0"/>
              </a:spcBef>
              <a:defRPr sz="4000"/>
            </a:pPr>
            <a:r>
              <a:t>Предлагаемые продукты, основанные на демографии клиентов, частоте транзакций, моделях поведения, публикациях в социальных сетях и взаимодействии с системами обслуживания клиентов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000" b="1" i="1"/>
            </a:pPr>
            <a:r>
              <a:t>Алгоритмическая торговля</a:t>
            </a:r>
          </a:p>
          <a:p>
            <a:pPr marL="508000" indent="-508000">
              <a:lnSpc>
                <a:spcPct val="150000"/>
              </a:lnSpc>
              <a:spcBef>
                <a:spcPts val="0"/>
              </a:spcBef>
              <a:defRPr sz="4000"/>
            </a:pPr>
            <a:r>
              <a:t>Принятие решений на основе машинного обучения с помощью мгновенного анализа больших объемов данных</a:t>
            </a:r>
          </a:p>
        </p:txBody>
      </p:sp>
      <p:pic>
        <p:nvPicPr>
          <p:cNvPr id="483" name="Screenshot 2023-09-25 at 06.38.18.png" descr="Screenshot 2023-09-25 at 06.38.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1949" y="4230707"/>
            <a:ext cx="3804340" cy="36521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Введение в Hado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438338">
              <a:lnSpc>
                <a:spcPct val="80000"/>
              </a:lnSpc>
              <a:defRPr sz="11600" b="1" spc="-232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Введение в Hadoop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Что такое Hadoop?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Что такое Hadoop?</a:t>
            </a:r>
          </a:p>
        </p:txBody>
      </p:sp>
      <p:sp>
        <p:nvSpPr>
          <p:cNvPr id="488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9" name="Hadoop – это платформа с открытым исходным кодом, используемая для обработки огромных наборов данных"/>
          <p:cNvSpPr txBox="1">
            <a:spLocks noGrp="1"/>
          </p:cNvSpPr>
          <p:nvPr>
            <p:ph type="body" sz="half" idx="4294967295"/>
          </p:nvPr>
        </p:nvSpPr>
        <p:spPr>
          <a:xfrm>
            <a:off x="1206500" y="4417310"/>
            <a:ext cx="11772109" cy="8434374"/>
          </a:xfrm>
          <a:prstGeom prst="rect">
            <a:avLst/>
          </a:prstGeom>
        </p:spPr>
        <p:txBody>
          <a:bodyPr anchor="t"/>
          <a:lstStyle/>
          <a:p>
            <a: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pPr>
            <a:r>
              <a:rPr b="1"/>
              <a:t>Hadoop</a:t>
            </a:r>
            <a:r>
              <a:t> – это платформа с открытым исходным кодом, используемая для обработки огромных наборов данных</a:t>
            </a:r>
          </a:p>
        </p:txBody>
      </p:sp>
      <p:pic>
        <p:nvPicPr>
          <p:cNvPr id="4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0362" y="4058579"/>
            <a:ext cx="5790355" cy="6662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Почему Hadoop?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Почему Hadoop?</a:t>
            </a:r>
          </a:p>
        </p:txBody>
      </p:sp>
      <p:sp>
        <p:nvSpPr>
          <p:cNvPr id="493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4" name="Hadoop был разработан для помощи организациям в управлении терабайтами данных"/>
          <p:cNvSpPr txBox="1">
            <a:spLocks noGrp="1"/>
          </p:cNvSpPr>
          <p:nvPr>
            <p:ph type="body" sz="quarter" idx="4294967295"/>
          </p:nvPr>
        </p:nvSpPr>
        <p:spPr>
          <a:xfrm>
            <a:off x="1206500" y="4417310"/>
            <a:ext cx="21971000" cy="1507952"/>
          </a:xfrm>
          <a:prstGeom prst="rect">
            <a:avLst/>
          </a:prstGeom>
        </p:spPr>
        <p:txBody>
          <a:bodyPr anchor="t"/>
          <a:lstStyle>
            <a:lvl1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/>
            </a:lvl1pPr>
          </a:lstStyle>
          <a:p>
            <a:r>
              <a:t>Hadoop был разработан для помощи организациям в управлении терабайтами данных</a:t>
            </a:r>
          </a:p>
        </p:txBody>
      </p:sp>
      <p:pic>
        <p:nvPicPr>
          <p:cNvPr id="4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886" y="8878115"/>
            <a:ext cx="4762228" cy="4635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411" y="5228297"/>
            <a:ext cx="21055178" cy="36509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Почему Hadoop?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Почему Hadoop?</a:t>
            </a:r>
          </a:p>
        </p:txBody>
      </p:sp>
      <p:sp>
        <p:nvSpPr>
          <p:cNvPr id="49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97" y="4584700"/>
            <a:ext cx="22380806" cy="66327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Что такое Hadoop?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Что такое Hadoop?</a:t>
            </a:r>
          </a:p>
        </p:txBody>
      </p:sp>
      <p:sp>
        <p:nvSpPr>
          <p:cNvPr id="503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4" name="Набор программ и процедур с открытым исходным кодом…"/>
          <p:cNvSpPr txBox="1">
            <a:spLocks noGrp="1"/>
          </p:cNvSpPr>
          <p:nvPr>
            <p:ph type="body" sz="half" idx="4294967295"/>
          </p:nvPr>
        </p:nvSpPr>
        <p:spPr>
          <a:xfrm>
            <a:off x="10211359" y="3409624"/>
            <a:ext cx="11772110" cy="8434373"/>
          </a:xfrm>
          <a:prstGeom prst="rect">
            <a:avLst/>
          </a:prstGeom>
        </p:spPr>
        <p:txBody>
          <a:bodyPr anchor="t"/>
          <a:lstStyle/>
          <a:p>
            <a:pPr marL="508000" indent="-508000" defTabSz="2438338">
              <a:lnSpc>
                <a:spcPct val="150000"/>
              </a:lnSpc>
              <a:spcBef>
                <a:spcPts val="0"/>
              </a:spcBef>
              <a:buSzPct val="123000"/>
              <a:defRPr sz="4000"/>
            </a:pPr>
            <a:r>
              <a:t>Набор программ и процедур с открытым исходным кодом</a:t>
            </a:r>
          </a:p>
          <a:p>
            <a:pPr marL="508000" indent="-508000" defTabSz="2438338">
              <a:lnSpc>
                <a:spcPct val="150000"/>
              </a:lnSpc>
              <a:spcBef>
                <a:spcPts val="0"/>
              </a:spcBef>
              <a:buSzPct val="123000"/>
              <a:defRPr sz="4000"/>
            </a:pPr>
            <a:r>
              <a:t>Используется для обработки больших объемов данных</a:t>
            </a:r>
          </a:p>
          <a:p>
            <a:pPr marL="508000" indent="-508000" defTabSz="2438338">
              <a:lnSpc>
                <a:spcPct val="150000"/>
              </a:lnSpc>
              <a:spcBef>
                <a:spcPts val="0"/>
              </a:spcBef>
              <a:buSzPct val="123000"/>
              <a:defRPr sz="4000"/>
            </a:pPr>
            <a:r>
              <a:t>Серверы запускают приложения на кластерах</a:t>
            </a:r>
          </a:p>
          <a:p>
            <a:pPr marL="508000" indent="-508000" defTabSz="2438338">
              <a:lnSpc>
                <a:spcPct val="150000"/>
              </a:lnSpc>
              <a:spcBef>
                <a:spcPts val="0"/>
              </a:spcBef>
              <a:buSzPct val="123000"/>
              <a:defRPr sz="4000"/>
            </a:pPr>
            <a:r>
              <a:t>Обрабатывает параллельные задания и процессы</a:t>
            </a:r>
          </a:p>
        </p:txBody>
      </p:sp>
      <p:pic>
        <p:nvPicPr>
          <p:cNvPr id="5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14" y="3666378"/>
            <a:ext cx="8918476" cy="4236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Характеристики Big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Характеристики Big Data</a:t>
            </a:r>
          </a:p>
        </p:txBody>
      </p:sp>
      <p:sp>
        <p:nvSpPr>
          <p:cNvPr id="17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&quot;Big Data is high-volume, high-velocity and/or high-variety information assets that demand cost-effective, innovative forms of information processing that enable enhanced insight, decision making, and process automation.&quot;…"/>
          <p:cNvSpPr/>
          <p:nvPr/>
        </p:nvSpPr>
        <p:spPr>
          <a:xfrm>
            <a:off x="1205196" y="3713643"/>
            <a:ext cx="9249368" cy="591041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algn="l">
              <a:lnSpc>
                <a:spcPct val="150000"/>
              </a:lnSpc>
              <a:defRPr sz="32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"Big Data is high-</a:t>
            </a:r>
            <a:r>
              <a:rPr b="1"/>
              <a:t>volume</a:t>
            </a:r>
            <a:r>
              <a:t>, high-</a:t>
            </a:r>
            <a:r>
              <a:rPr b="1"/>
              <a:t>velocity</a:t>
            </a:r>
            <a:r>
              <a:t> and/or high-</a:t>
            </a:r>
            <a:r>
              <a:rPr b="1"/>
              <a:t>variety</a:t>
            </a:r>
            <a:r>
              <a:t> information assets that demand cost-effective, innovative forms of information processing that enable enhanced insight, decision making, and process automation."</a:t>
            </a:r>
          </a:p>
          <a:p>
            <a:pPr lvl="1" algn="r">
              <a:lnSpc>
                <a:spcPct val="150000"/>
              </a:lnSpc>
              <a:defRPr sz="32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— Gartner</a:t>
            </a:r>
          </a:p>
        </p:txBody>
      </p:sp>
      <p:sp>
        <p:nvSpPr>
          <p:cNvPr id="178" name="&quot;Большие данные – это большие объемы, высокая скорость  и/или большое разнообразие информационных ресурсов, которые требуют экономичных, инновационных форм обработки информации, которые обеспечивают улучшенное понимание, принятие решений и автоматизацию "/>
          <p:cNvSpPr/>
          <p:nvPr/>
        </p:nvSpPr>
        <p:spPr>
          <a:xfrm>
            <a:off x="10681592" y="3713643"/>
            <a:ext cx="12482876" cy="591041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lvl="1" algn="l">
              <a:lnSpc>
                <a:spcPct val="150000"/>
              </a:lnSpc>
              <a:defRPr sz="32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"Большие данные – это большие </a:t>
            </a:r>
            <a:r>
              <a:rPr b="1"/>
              <a:t>объемы</a:t>
            </a:r>
            <a:r>
              <a:t>, высокая </a:t>
            </a:r>
            <a:r>
              <a:rPr b="1"/>
              <a:t>скорость</a:t>
            </a:r>
            <a:r>
              <a:t>  и/или большое </a:t>
            </a:r>
            <a:r>
              <a:rPr b="1"/>
              <a:t>разнообразие</a:t>
            </a:r>
            <a:r>
              <a:t> информационных ресурсов, которые требуют экономичных, инновационных форм обработки информации, которые обеспечивают улучшенное понимание, принятие решений и автоматизацию процессов."</a:t>
            </a:r>
          </a:p>
          <a:p>
            <a:pPr lvl="1" algn="r">
              <a:lnSpc>
                <a:spcPct val="150000"/>
              </a:lnSpc>
              <a:defRPr sz="32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— Gartner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Немного истории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Немного истории</a:t>
            </a:r>
          </a:p>
        </p:txBody>
      </p:sp>
      <p:sp>
        <p:nvSpPr>
          <p:cNvPr id="508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9" name="2002"/>
          <p:cNvSpPr/>
          <p:nvPr/>
        </p:nvSpPr>
        <p:spPr>
          <a:xfrm>
            <a:off x="2963898" y="5686617"/>
            <a:ext cx="2160604" cy="2156712"/>
          </a:xfrm>
          <a:prstGeom prst="roundRect">
            <a:avLst>
              <a:gd name="adj" fmla="val 14586"/>
            </a:avLst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2002</a:t>
            </a:r>
          </a:p>
        </p:txBody>
      </p:sp>
      <p:sp>
        <p:nvSpPr>
          <p:cNvPr id="510" name="Создана веб-поисковая система Nutch"/>
          <p:cNvSpPr/>
          <p:nvPr/>
        </p:nvSpPr>
        <p:spPr>
          <a:xfrm>
            <a:off x="5932554" y="5692967"/>
            <a:ext cx="15505920" cy="2144012"/>
          </a:xfrm>
          <a:prstGeom prst="roundRect">
            <a:avLst>
              <a:gd name="adj" fmla="val 8885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Создана веб-поисковая система Nutch</a:t>
            </a:r>
          </a:p>
        </p:txBody>
      </p:sp>
      <p:sp>
        <p:nvSpPr>
          <p:cNvPr id="511" name="2006"/>
          <p:cNvSpPr/>
          <p:nvPr/>
        </p:nvSpPr>
        <p:spPr>
          <a:xfrm>
            <a:off x="2940817" y="8472195"/>
            <a:ext cx="2160604" cy="2156712"/>
          </a:xfrm>
          <a:prstGeom prst="roundRect">
            <a:avLst>
              <a:gd name="adj" fmla="val 14586"/>
            </a:avLst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2006</a:t>
            </a:r>
          </a:p>
        </p:txBody>
      </p:sp>
      <p:sp>
        <p:nvSpPr>
          <p:cNvPr id="512" name="Nutch разделили на веб-кроулер (поисковый робот) и распределенные системы"/>
          <p:cNvSpPr/>
          <p:nvPr/>
        </p:nvSpPr>
        <p:spPr>
          <a:xfrm>
            <a:off x="5909473" y="8478545"/>
            <a:ext cx="15505920" cy="2144012"/>
          </a:xfrm>
          <a:prstGeom prst="roundRect">
            <a:avLst>
              <a:gd name="adj" fmla="val 8885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Nutch разделили на веб-кроулер (поисковый робот) и распределенные системы</a:t>
            </a:r>
          </a:p>
        </p:txBody>
      </p:sp>
      <p:sp>
        <p:nvSpPr>
          <p:cNvPr id="513" name="2008"/>
          <p:cNvSpPr/>
          <p:nvPr/>
        </p:nvSpPr>
        <p:spPr>
          <a:xfrm>
            <a:off x="2919377" y="11257772"/>
            <a:ext cx="2160604" cy="2156712"/>
          </a:xfrm>
          <a:prstGeom prst="roundRect">
            <a:avLst>
              <a:gd name="adj" fmla="val 14586"/>
            </a:avLst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2008</a:t>
            </a:r>
          </a:p>
        </p:txBody>
      </p:sp>
      <p:sp>
        <p:nvSpPr>
          <p:cNvPr id="514" name="Yahoo выпустила Hadoop как проект с открытым исходным кодом"/>
          <p:cNvSpPr/>
          <p:nvPr/>
        </p:nvSpPr>
        <p:spPr>
          <a:xfrm>
            <a:off x="5888033" y="11264122"/>
            <a:ext cx="15505920" cy="2144012"/>
          </a:xfrm>
          <a:prstGeom prst="roundRect">
            <a:avLst>
              <a:gd name="adj" fmla="val 8885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Yahoo выпустила Hadoop как проект с открытым исходным кодом</a:t>
            </a:r>
          </a:p>
        </p:txBody>
      </p:sp>
      <p:sp>
        <p:nvSpPr>
          <p:cNvPr id="515" name="1999"/>
          <p:cNvSpPr/>
          <p:nvPr/>
        </p:nvSpPr>
        <p:spPr>
          <a:xfrm>
            <a:off x="2983697" y="3225858"/>
            <a:ext cx="2160605" cy="2156712"/>
          </a:xfrm>
          <a:prstGeom prst="roundRect">
            <a:avLst>
              <a:gd name="adj" fmla="val 14586"/>
            </a:avLst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1999</a:t>
            </a:r>
          </a:p>
        </p:txBody>
      </p:sp>
      <p:sp>
        <p:nvSpPr>
          <p:cNvPr id="516" name="Создан фонд программного обеспечения Apache"/>
          <p:cNvSpPr/>
          <p:nvPr/>
        </p:nvSpPr>
        <p:spPr>
          <a:xfrm>
            <a:off x="5952353" y="3232208"/>
            <a:ext cx="15505920" cy="2144012"/>
          </a:xfrm>
          <a:prstGeom prst="roundRect">
            <a:avLst>
              <a:gd name="adj" fmla="val 8885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Создан фонд программного обеспечения Apache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Как работает Hadoop?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Как работает Hadoop?</a:t>
            </a:r>
          </a:p>
        </p:txBody>
      </p:sp>
      <p:sp>
        <p:nvSpPr>
          <p:cNvPr id="51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0" name="Hadoop Common является важной частью платформы Apache Hadoop, которая относится к коллекции общих утилит и библиотек, поддерживающих другие модули Hadoop"/>
          <p:cNvSpPr txBox="1">
            <a:spLocks noGrp="1"/>
          </p:cNvSpPr>
          <p:nvPr>
            <p:ph type="body" sz="quarter" idx="4294967295"/>
          </p:nvPr>
        </p:nvSpPr>
        <p:spPr>
          <a:xfrm>
            <a:off x="1206500" y="11647579"/>
            <a:ext cx="21971000" cy="1954510"/>
          </a:xfrm>
          <a:prstGeom prst="rect">
            <a:avLst/>
          </a:prstGeom>
        </p:spPr>
        <p:txBody>
          <a:bodyPr anchor="t"/>
          <a:lstStyle>
            <a:lvl1pPr marL="0" indent="0" defTabSz="2438338">
              <a:lnSpc>
                <a:spcPct val="150000"/>
              </a:lnSpc>
              <a:spcBef>
                <a:spcPts val="0"/>
              </a:spcBef>
              <a:buSzTx/>
              <a:buNone/>
              <a:defRPr sz="4000" i="1"/>
            </a:lvl1pPr>
          </a:lstStyle>
          <a:p>
            <a:r>
              <a:t>Hadoop Common является важной частью платформы Apache Hadoop, которая относится к коллекции общих утилит и библиотек, поддерживающих другие модули Hadoop</a:t>
            </a:r>
          </a:p>
        </p:txBody>
      </p:sp>
      <p:sp>
        <p:nvSpPr>
          <p:cNvPr id="521" name="Распределенная файловая система Hadoop…"/>
          <p:cNvSpPr txBox="1"/>
          <p:nvPr/>
        </p:nvSpPr>
        <p:spPr>
          <a:xfrm>
            <a:off x="1402677" y="5256866"/>
            <a:ext cx="7549408" cy="6329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508000" indent="-508000" algn="l" defTabSz="2438338">
              <a:lnSpc>
                <a:spcPct val="150000"/>
              </a:lnSpc>
              <a:buSzPct val="123000"/>
              <a:buChar char="•"/>
              <a:defRPr sz="4000" b="0"/>
            </a:pPr>
            <a:r>
              <a:t>Распределенная файловая система Hadoop</a:t>
            </a:r>
          </a:p>
          <a:p>
            <a:pPr marL="508000" indent="-508000" algn="l" defTabSz="2438338">
              <a:lnSpc>
                <a:spcPct val="150000"/>
              </a:lnSpc>
              <a:buSzPct val="123000"/>
              <a:buChar char="•"/>
              <a:defRPr sz="4000" b="0"/>
            </a:pPr>
            <a:r>
              <a:t>Обрабатывает и хранит большие данные</a:t>
            </a:r>
          </a:p>
          <a:p>
            <a:pPr marL="508000" indent="-508000" algn="l" defTabSz="2438338">
              <a:lnSpc>
                <a:spcPct val="150000"/>
              </a:lnSpc>
              <a:buSzPct val="123000"/>
              <a:buChar char="•"/>
              <a:defRPr sz="4000" b="0"/>
            </a:pPr>
            <a:r>
              <a:t>Масштабирование одного кластера Hadoop до тысячи кластеров</a:t>
            </a:r>
          </a:p>
        </p:txBody>
      </p:sp>
      <p:sp>
        <p:nvSpPr>
          <p:cNvPr id="522" name="HDFS"/>
          <p:cNvSpPr/>
          <p:nvPr/>
        </p:nvSpPr>
        <p:spPr>
          <a:xfrm>
            <a:off x="2696351" y="3750504"/>
            <a:ext cx="4962060" cy="1063600"/>
          </a:xfrm>
          <a:prstGeom prst="roundRect">
            <a:avLst>
              <a:gd name="adj" fmla="val 29577"/>
            </a:avLst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HDFS</a:t>
            </a:r>
          </a:p>
        </p:txBody>
      </p:sp>
      <p:sp>
        <p:nvSpPr>
          <p:cNvPr id="523" name="Известен как блок обработки Hadoop…"/>
          <p:cNvSpPr txBox="1"/>
          <p:nvPr/>
        </p:nvSpPr>
        <p:spPr>
          <a:xfrm>
            <a:off x="9258848" y="5256866"/>
            <a:ext cx="7549408" cy="6329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457200" indent="-457200" algn="l" defTabSz="2194505">
              <a:lnSpc>
                <a:spcPct val="150000"/>
              </a:lnSpc>
              <a:buSzPct val="123000"/>
              <a:buChar char="•"/>
              <a:defRPr sz="3600" b="0"/>
            </a:pPr>
            <a:r>
              <a:t>Известен как блок обработки Hadoop</a:t>
            </a:r>
          </a:p>
          <a:p>
            <a:pPr marL="457200" indent="-457200" algn="l" defTabSz="2194505">
              <a:lnSpc>
                <a:spcPct val="150000"/>
              </a:lnSpc>
              <a:buSzPct val="123000"/>
              <a:buChar char="•"/>
              <a:defRPr sz="3600" b="0"/>
            </a:pPr>
            <a:r>
              <a:t>Обработка больших данных путем разделения данных на меньшие единицы</a:t>
            </a:r>
          </a:p>
          <a:p>
            <a:pPr marL="457200" indent="-457200" algn="l" defTabSz="2194505">
              <a:lnSpc>
                <a:spcPct val="150000"/>
              </a:lnSpc>
              <a:buSzPct val="123000"/>
              <a:buChar char="•"/>
              <a:defRPr sz="3600" b="0"/>
            </a:pPr>
            <a:r>
              <a:t>Первый метод, используемый для запроса данных, хранящихся в HDFS</a:t>
            </a:r>
          </a:p>
        </p:txBody>
      </p:sp>
      <p:sp>
        <p:nvSpPr>
          <p:cNvPr id="524" name="MapReduce"/>
          <p:cNvSpPr/>
          <p:nvPr/>
        </p:nvSpPr>
        <p:spPr>
          <a:xfrm>
            <a:off x="10552522" y="3750504"/>
            <a:ext cx="4962060" cy="1063600"/>
          </a:xfrm>
          <a:prstGeom prst="roundRect">
            <a:avLst>
              <a:gd name="adj" fmla="val 29577"/>
            </a:avLst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MapReduce</a:t>
            </a:r>
          </a:p>
        </p:txBody>
      </p:sp>
      <p:sp>
        <p:nvSpPr>
          <p:cNvPr id="525" name="Еще один акроним переговорщика по ресурсам…"/>
          <p:cNvSpPr txBox="1"/>
          <p:nvPr/>
        </p:nvSpPr>
        <p:spPr>
          <a:xfrm>
            <a:off x="17115020" y="5065855"/>
            <a:ext cx="6990373" cy="6329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508000" indent="-508000" algn="l" defTabSz="2438338">
              <a:lnSpc>
                <a:spcPct val="150000"/>
              </a:lnSpc>
              <a:buSzPct val="123000"/>
              <a:buChar char="•"/>
              <a:defRPr sz="4000" b="0"/>
            </a:pPr>
            <a:r>
              <a:t>Еще один акроним переговорщика по ресурсам</a:t>
            </a:r>
          </a:p>
          <a:p>
            <a:pPr marL="508000" indent="-508000" algn="l" defTabSz="2438338">
              <a:lnSpc>
                <a:spcPct val="150000"/>
              </a:lnSpc>
              <a:buSzPct val="123000"/>
              <a:buChar char="•"/>
              <a:defRPr sz="4000" b="0"/>
            </a:pPr>
            <a:r>
              <a:t>Подготовка Hadoop к пакетной, потоковой, интерактивной и графической обработке</a:t>
            </a:r>
          </a:p>
        </p:txBody>
      </p:sp>
      <p:sp>
        <p:nvSpPr>
          <p:cNvPr id="526" name="YARN"/>
          <p:cNvSpPr/>
          <p:nvPr/>
        </p:nvSpPr>
        <p:spPr>
          <a:xfrm>
            <a:off x="18408693" y="3559493"/>
            <a:ext cx="4962060" cy="1063600"/>
          </a:xfrm>
          <a:prstGeom prst="roundRect">
            <a:avLst>
              <a:gd name="adj" fmla="val 29577"/>
            </a:avLst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YARN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Проблемы Hadoop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Проблемы Hadoop</a:t>
            </a:r>
          </a:p>
        </p:txBody>
      </p:sp>
      <p:sp>
        <p:nvSpPr>
          <p:cNvPr id="52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0" name="Обработка транзакций (произвольный доступ)…"/>
          <p:cNvSpPr txBox="1"/>
          <p:nvPr/>
        </p:nvSpPr>
        <p:spPr>
          <a:xfrm>
            <a:off x="990610" y="3948539"/>
            <a:ext cx="23114783" cy="7447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08000" indent="-508000" algn="l" defTabSz="2438338">
              <a:lnSpc>
                <a:spcPct val="150000"/>
              </a:lnSpc>
              <a:buSzPct val="123000"/>
              <a:buChar char="•"/>
              <a:defRPr sz="4000" b="0"/>
            </a:pPr>
            <a:r>
              <a:t>Обработка транзакций (произвольный доступ)</a:t>
            </a:r>
          </a:p>
          <a:p>
            <a:pPr marL="508000" indent="-508000" algn="l" defTabSz="2438338">
              <a:lnSpc>
                <a:spcPct val="150000"/>
              </a:lnSpc>
              <a:buSzPct val="123000"/>
              <a:buChar char="•"/>
              <a:defRPr sz="4000" b="0"/>
            </a:pPr>
            <a:r>
              <a:t>Когда работа не может быть параллелизована</a:t>
            </a:r>
          </a:p>
          <a:p>
            <a:pPr marL="508000" indent="-508000" algn="l" defTabSz="2438338">
              <a:lnSpc>
                <a:spcPct val="150000"/>
              </a:lnSpc>
              <a:buSzPct val="123000"/>
              <a:buChar char="•"/>
              <a:defRPr sz="4000" b="0"/>
            </a:pPr>
            <a:r>
              <a:t>При наличии зависимостей в данных</a:t>
            </a:r>
          </a:p>
          <a:p>
            <a:pPr marL="508000" indent="-508000" algn="l" defTabSz="2438338">
              <a:lnSpc>
                <a:spcPct val="150000"/>
              </a:lnSpc>
              <a:buSzPct val="123000"/>
              <a:buChar char="•"/>
              <a:defRPr sz="4000" b="0"/>
            </a:pPr>
            <a:r>
              <a:t>Доступ к данным с низкой задержкой</a:t>
            </a:r>
          </a:p>
          <a:p>
            <a:pPr marL="508000" indent="-508000" algn="l" defTabSz="2438338">
              <a:lnSpc>
                <a:spcPct val="150000"/>
              </a:lnSpc>
              <a:buSzPct val="123000"/>
              <a:buChar char="•"/>
              <a:defRPr sz="4000" b="0"/>
            </a:pPr>
            <a:r>
              <a:t>Обработка большого количества небольших файлов</a:t>
            </a:r>
          </a:p>
          <a:p>
            <a:pPr marL="508000" indent="-508000" algn="l" defTabSz="2438338">
              <a:lnSpc>
                <a:spcPct val="150000"/>
              </a:lnSpc>
              <a:buSzPct val="123000"/>
              <a:buChar char="•"/>
              <a:defRPr sz="4000" b="0"/>
            </a:pPr>
            <a:r>
              <a:t>Интенсивные расчеты с небольшим количеством данных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Введение в MapRedu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438338">
              <a:lnSpc>
                <a:spcPct val="80000"/>
              </a:lnSpc>
              <a:defRPr sz="11600" b="1" spc="-232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Введение в MapReduce</a:t>
            </a:r>
            <a:r>
              <a:rPr sz="1200" b="0" spc="-24"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Что такое MapReduce?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Что такое MapReduce?</a:t>
            </a:r>
          </a:p>
        </p:txBody>
      </p:sp>
      <p:sp>
        <p:nvSpPr>
          <p:cNvPr id="53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6" name="Модель программирования, используемая в Hadoop для обработки больших данных…"/>
          <p:cNvSpPr txBox="1">
            <a:spLocks noGrp="1"/>
          </p:cNvSpPr>
          <p:nvPr>
            <p:ph type="body" sz="half" idx="4294967295"/>
          </p:nvPr>
        </p:nvSpPr>
        <p:spPr>
          <a:xfrm>
            <a:off x="10853140" y="4141623"/>
            <a:ext cx="13102822" cy="8434374"/>
          </a:xfrm>
          <a:prstGeom prst="rect">
            <a:avLst/>
          </a:prstGeom>
        </p:spPr>
        <p:txBody>
          <a:bodyPr anchor="t"/>
          <a:lstStyle/>
          <a:p>
            <a:pPr marL="508000" indent="-508000" defTabSz="2438338">
              <a:lnSpc>
                <a:spcPct val="150000"/>
              </a:lnSpc>
              <a:spcBef>
                <a:spcPts val="0"/>
              </a:spcBef>
              <a:buSzPct val="123000"/>
              <a:defRPr sz="4000"/>
            </a:pPr>
            <a:r>
              <a:t>Модель программирования, используемая в Hadoop для обработки больших данных</a:t>
            </a:r>
          </a:p>
          <a:p>
            <a:pPr marL="508000" indent="-508000" defTabSz="2438338">
              <a:lnSpc>
                <a:spcPct val="150000"/>
              </a:lnSpc>
              <a:spcBef>
                <a:spcPts val="0"/>
              </a:spcBef>
              <a:buSzPct val="123000"/>
              <a:defRPr sz="4000"/>
            </a:pPr>
            <a:r>
              <a:t>Технология обработки для распределенных вычислений</a:t>
            </a:r>
          </a:p>
          <a:p>
            <a:pPr marL="508000" indent="-508000" defTabSz="2438338">
              <a:lnSpc>
                <a:spcPct val="150000"/>
              </a:lnSpc>
              <a:spcBef>
                <a:spcPts val="0"/>
              </a:spcBef>
              <a:buSzPct val="123000"/>
              <a:defRPr sz="4000"/>
            </a:pPr>
            <a:r>
              <a:t>Состоит из задачи картирования и задачи сокращения</a:t>
            </a:r>
          </a:p>
          <a:p>
            <a:pPr marL="508000" indent="-508000" defTabSz="2438338">
              <a:lnSpc>
                <a:spcPct val="150000"/>
              </a:lnSpc>
              <a:spcBef>
                <a:spcPts val="0"/>
              </a:spcBef>
              <a:buSzPct val="123000"/>
              <a:defRPr sz="4000"/>
            </a:pPr>
            <a:r>
              <a:t>Может кодироваться на многих языках программирования, таких как Java, C++, Python, Ruby и R</a:t>
            </a:r>
          </a:p>
        </p:txBody>
      </p:sp>
      <p:pic>
        <p:nvPicPr>
          <p:cNvPr id="5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06" y="3732341"/>
            <a:ext cx="8609537" cy="3358077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Распределенные вычисления - это система с множеством компонентов, расположенных на разных машинах, которые передают действия в одном представлении конечному пользователю"/>
          <p:cNvSpPr txBox="1"/>
          <p:nvPr/>
        </p:nvSpPr>
        <p:spPr>
          <a:xfrm>
            <a:off x="233248" y="8663852"/>
            <a:ext cx="10084453" cy="4557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2438338">
              <a:lnSpc>
                <a:spcPct val="150000"/>
              </a:lnSpc>
              <a:defRPr sz="3400" b="0" i="1"/>
            </a:pPr>
            <a:r>
              <a:rPr b="1"/>
              <a:t>Распределенные вычисления</a:t>
            </a:r>
            <a:r>
              <a:t> - это система с множеством компонентов, расположенных на разных машинах, которые передают действия в одном представлении конечному пользователю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Картирование и сокращение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Картирование и сокращение</a:t>
            </a:r>
          </a:p>
        </p:txBody>
      </p:sp>
      <p:sp>
        <p:nvSpPr>
          <p:cNvPr id="54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2" name="Входной файл…"/>
          <p:cNvSpPr txBox="1">
            <a:spLocks noGrp="1"/>
          </p:cNvSpPr>
          <p:nvPr>
            <p:ph type="body" idx="4294967295"/>
          </p:nvPr>
        </p:nvSpPr>
        <p:spPr>
          <a:xfrm>
            <a:off x="1215797" y="4141623"/>
            <a:ext cx="22740165" cy="8434374"/>
          </a:xfrm>
          <a:prstGeom prst="rect">
            <a:avLst/>
          </a:prstGeom>
        </p:spPr>
        <p:txBody>
          <a:bodyPr anchor="t"/>
          <a:lstStyle/>
          <a:p>
            <a:pPr marL="508000" indent="-508000" defTabSz="2438338">
              <a:lnSpc>
                <a:spcPct val="150000"/>
              </a:lnSpc>
              <a:spcBef>
                <a:spcPts val="0"/>
              </a:spcBef>
              <a:buSzPct val="123000"/>
              <a:defRPr sz="4000"/>
            </a:pPr>
            <a:r>
              <a:t>Входной файл</a:t>
            </a:r>
          </a:p>
          <a:p>
            <a:pPr marL="508000" indent="-508000" defTabSz="2438338">
              <a:lnSpc>
                <a:spcPct val="150000"/>
              </a:lnSpc>
              <a:spcBef>
                <a:spcPts val="0"/>
              </a:spcBef>
              <a:buSzPct val="123000"/>
              <a:defRPr sz="4000"/>
            </a:pPr>
            <a:r>
              <a:t>Карта: Обрабатывает данные в пары ключевых значений</a:t>
            </a:r>
          </a:p>
          <a:p>
            <a:pPr marL="508000" indent="-508000" defTabSz="2438338">
              <a:lnSpc>
                <a:spcPct val="150000"/>
              </a:lnSpc>
              <a:spcBef>
                <a:spcPts val="0"/>
              </a:spcBef>
              <a:buSzPct val="123000"/>
              <a:defRPr sz="4000"/>
            </a:pPr>
            <a:r>
              <a:t>Дальнейшая сортировка и организация данных</a:t>
            </a:r>
          </a:p>
          <a:p>
            <a:pPr marL="508000" indent="-508000" defTabSz="2438338">
              <a:lnSpc>
                <a:spcPct val="150000"/>
              </a:lnSpc>
              <a:spcBef>
                <a:spcPts val="0"/>
              </a:spcBef>
              <a:buSzPct val="123000"/>
              <a:defRPr sz="4000"/>
            </a:pPr>
            <a:r>
              <a:t>Редуктор: агрегирует и вычисляет набор результатов и выдает окончательный результат</a:t>
            </a:r>
          </a:p>
          <a:p>
            <a:pPr marL="508000" indent="-508000" defTabSz="2438338">
              <a:lnSpc>
                <a:spcPct val="150000"/>
              </a:lnSpc>
              <a:spcBef>
                <a:spcPts val="0"/>
              </a:spcBef>
              <a:buSzPct val="123000"/>
              <a:defRPr sz="4000"/>
            </a:pPr>
            <a:r>
              <a:t>MapReduce отслеживает свою задачу, создавая уникальный ключ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Как работает MapReduce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Как работает MapReduce</a:t>
            </a:r>
          </a:p>
        </p:txBody>
      </p:sp>
      <p:sp>
        <p:nvSpPr>
          <p:cNvPr id="54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327" y="3971506"/>
            <a:ext cx="19042501" cy="71324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Зачем использовать MapReduce?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Зачем использовать MapReduce?</a:t>
            </a:r>
          </a:p>
        </p:txBody>
      </p:sp>
      <p:sp>
        <p:nvSpPr>
          <p:cNvPr id="54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69" y="5316517"/>
            <a:ext cx="20314082" cy="574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Типичные сценарии использования"/>
          <p:cNvSpPr txBox="1">
            <a:spLocks noGrp="1"/>
          </p:cNvSpPr>
          <p:nvPr>
            <p:ph type="title"/>
          </p:nvPr>
        </p:nvSpPr>
        <p:spPr>
          <a:xfrm>
            <a:off x="1206500" y="150622"/>
            <a:ext cx="21971000" cy="2363827"/>
          </a:xfrm>
          <a:prstGeom prst="rect">
            <a:avLst/>
          </a:prstGeom>
        </p:spPr>
        <p:txBody>
          <a:bodyPr anchor="b"/>
          <a:lstStyle/>
          <a:p>
            <a:r>
              <a:t>Типичные сценарии использования</a:t>
            </a:r>
          </a:p>
        </p:txBody>
      </p:sp>
      <p:sp>
        <p:nvSpPr>
          <p:cNvPr id="553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4" name="Платформы социальных сетей могут использовать MapReduce для анализа посещений вашего профиля и просмотра ваших публикаций"/>
          <p:cNvSpPr txBox="1"/>
          <p:nvPr/>
        </p:nvSpPr>
        <p:spPr>
          <a:xfrm>
            <a:off x="1402677" y="5256866"/>
            <a:ext cx="5211679" cy="7414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438338">
              <a:lnSpc>
                <a:spcPct val="150000"/>
              </a:lnSpc>
              <a:defRPr sz="4000" b="0"/>
            </a:lvl1pPr>
          </a:lstStyle>
          <a:p>
            <a:r>
              <a:t>Платформы социальных сетей могут использовать MapReduce для анализа посещений вашего профиля и просмотра ваших публикаций</a:t>
            </a:r>
          </a:p>
        </p:txBody>
      </p:sp>
      <p:sp>
        <p:nvSpPr>
          <p:cNvPr id="555" name="Социальные сети"/>
          <p:cNvSpPr/>
          <p:nvPr/>
        </p:nvSpPr>
        <p:spPr>
          <a:xfrm>
            <a:off x="1216981" y="3750504"/>
            <a:ext cx="5443961" cy="1063600"/>
          </a:xfrm>
          <a:prstGeom prst="roundRect">
            <a:avLst>
              <a:gd name="adj" fmla="val 29577"/>
            </a:avLst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Социальные сети</a:t>
            </a:r>
          </a:p>
        </p:txBody>
      </p:sp>
      <p:sp>
        <p:nvSpPr>
          <p:cNvPr id="556" name="Создание системы рекомендаций для пользователей и предоставление им предложений на основе их заинтересованности"/>
          <p:cNvSpPr txBox="1"/>
          <p:nvPr/>
        </p:nvSpPr>
        <p:spPr>
          <a:xfrm>
            <a:off x="7275635" y="5256867"/>
            <a:ext cx="5211679" cy="7414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438338">
              <a:lnSpc>
                <a:spcPct val="150000"/>
              </a:lnSpc>
              <a:defRPr sz="4000" b="0"/>
            </a:lvl1pPr>
          </a:lstStyle>
          <a:p>
            <a:r>
              <a:t>Создание системы рекомендаций для пользователей и предоставление им предложений на основе их заинтересованности</a:t>
            </a:r>
          </a:p>
        </p:txBody>
      </p:sp>
      <p:sp>
        <p:nvSpPr>
          <p:cNvPr id="557" name="Рекомендации"/>
          <p:cNvSpPr/>
          <p:nvPr/>
        </p:nvSpPr>
        <p:spPr>
          <a:xfrm>
            <a:off x="7089940" y="3750504"/>
            <a:ext cx="5443960" cy="1063600"/>
          </a:xfrm>
          <a:prstGeom prst="roundRect">
            <a:avLst>
              <a:gd name="adj" fmla="val 29577"/>
            </a:avLst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Рекомендации </a:t>
            </a:r>
          </a:p>
        </p:txBody>
      </p:sp>
      <p:sp>
        <p:nvSpPr>
          <p:cNvPr id="558" name="Может использоваться для обнаружения мошенничества путем анализа поведения покупателей и отслеживания аномалий"/>
          <p:cNvSpPr txBox="1"/>
          <p:nvPr/>
        </p:nvSpPr>
        <p:spPr>
          <a:xfrm>
            <a:off x="13148592" y="5256867"/>
            <a:ext cx="5211679" cy="7414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340805">
              <a:lnSpc>
                <a:spcPct val="150000"/>
              </a:lnSpc>
              <a:defRPr sz="3839" b="0"/>
            </a:lvl1pPr>
          </a:lstStyle>
          <a:p>
            <a:r>
              <a:t>Может использоваться для обнаружения мошенничества путем анализа поведения покупателей и отслеживания аномалий</a:t>
            </a:r>
          </a:p>
        </p:txBody>
      </p:sp>
      <p:sp>
        <p:nvSpPr>
          <p:cNvPr id="559" name="Финансы"/>
          <p:cNvSpPr/>
          <p:nvPr/>
        </p:nvSpPr>
        <p:spPr>
          <a:xfrm>
            <a:off x="12962897" y="3750504"/>
            <a:ext cx="5443961" cy="1063600"/>
          </a:xfrm>
          <a:prstGeom prst="roundRect">
            <a:avLst>
              <a:gd name="adj" fmla="val 29577"/>
            </a:avLst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Финансы</a:t>
            </a:r>
          </a:p>
        </p:txBody>
      </p:sp>
      <p:sp>
        <p:nvSpPr>
          <p:cNvPr id="560" name="Может использоваться для анализа и понимания взаимодействия с рекламой и уровней вовлеченности"/>
          <p:cNvSpPr txBox="1"/>
          <p:nvPr/>
        </p:nvSpPr>
        <p:spPr>
          <a:xfrm>
            <a:off x="19021550" y="5256867"/>
            <a:ext cx="5211679" cy="7414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2438338">
              <a:lnSpc>
                <a:spcPct val="150000"/>
              </a:lnSpc>
              <a:defRPr sz="4000" b="0"/>
            </a:lvl1pPr>
          </a:lstStyle>
          <a:p>
            <a:r>
              <a:t>Может использоваться для анализа и понимания взаимодействия с рекламой и уровней вовлеченности</a:t>
            </a:r>
          </a:p>
        </p:txBody>
      </p:sp>
      <p:sp>
        <p:nvSpPr>
          <p:cNvPr id="561" name="Реклама"/>
          <p:cNvSpPr/>
          <p:nvPr/>
        </p:nvSpPr>
        <p:spPr>
          <a:xfrm>
            <a:off x="18835854" y="3750504"/>
            <a:ext cx="5443961" cy="1063600"/>
          </a:xfrm>
          <a:prstGeom prst="roundRect">
            <a:avLst>
              <a:gd name="adj" fmla="val 29577"/>
            </a:avLst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Реклама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Биты, байты и дальш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Биты, байты и дальше</a:t>
            </a:r>
          </a:p>
        </p:txBody>
      </p:sp>
      <p:sp>
        <p:nvSpPr>
          <p:cNvPr id="18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Биты = 0 или 1…"/>
          <p:cNvSpPr txBox="1">
            <a:spLocks noGrp="1"/>
          </p:cNvSpPr>
          <p:nvPr>
            <p:ph type="body" idx="1"/>
          </p:nvPr>
        </p:nvSpPr>
        <p:spPr>
          <a:xfrm>
            <a:off x="1206500" y="3308704"/>
            <a:ext cx="21603418" cy="954298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Биты = 0 или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8 Бит = 1 Байт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1024 Байта = 1 Килобайт (KB)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1024 KB = 1 Мегабайт (MB)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1024 MB = 1 Гигабайт (GB)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1024 GB = 1 Терабайт (TB)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1024 TB = 1 Петабайт (PB)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1024 PB = 1 Эксабайт (EB)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1024 EB = 1 Зеттабайт (ZB)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     1024 ZB = 1 Йоттабайт (YB)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Четыре V больших данных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Четыре V больших данных</a:t>
            </a:r>
          </a:p>
        </p:txBody>
      </p:sp>
      <p:sp>
        <p:nvSpPr>
          <p:cNvPr id="18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Volume…"/>
          <p:cNvSpPr txBox="1"/>
          <p:nvPr/>
        </p:nvSpPr>
        <p:spPr>
          <a:xfrm>
            <a:off x="5935808" y="3575088"/>
            <a:ext cx="3543673" cy="292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338">
              <a:defRPr sz="80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Volume</a:t>
            </a:r>
          </a:p>
          <a:p>
            <a:pPr defTabSz="2438338">
              <a:defRPr sz="80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(</a:t>
            </a:r>
            <a:r>
              <a:rPr sz="7000"/>
              <a:t>объем</a:t>
            </a:r>
            <a:r>
              <a:t>)</a:t>
            </a:r>
          </a:p>
        </p:txBody>
      </p:sp>
      <p:sp>
        <p:nvSpPr>
          <p:cNvPr id="187" name="Velocity…"/>
          <p:cNvSpPr txBox="1"/>
          <p:nvPr/>
        </p:nvSpPr>
        <p:spPr>
          <a:xfrm>
            <a:off x="389822" y="3575088"/>
            <a:ext cx="4591982" cy="292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338">
              <a:defRPr sz="80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Velocity</a:t>
            </a:r>
          </a:p>
          <a:p>
            <a:pPr defTabSz="2438338">
              <a:defRPr sz="80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(</a:t>
            </a:r>
            <a:r>
              <a:rPr sz="7000"/>
              <a:t>скорость</a:t>
            </a:r>
            <a:r>
              <a:t>)</a:t>
            </a:r>
          </a:p>
        </p:txBody>
      </p:sp>
      <p:sp>
        <p:nvSpPr>
          <p:cNvPr id="188" name="Variety…"/>
          <p:cNvSpPr txBox="1"/>
          <p:nvPr/>
        </p:nvSpPr>
        <p:spPr>
          <a:xfrm>
            <a:off x="10433485" y="3575088"/>
            <a:ext cx="6569659" cy="292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338">
              <a:defRPr sz="80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Variety</a:t>
            </a:r>
          </a:p>
          <a:p>
            <a:pPr defTabSz="2438338">
              <a:defRPr sz="80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(</a:t>
            </a:r>
            <a:r>
              <a:rPr sz="7000"/>
              <a:t>разнообразие</a:t>
            </a:r>
            <a:r>
              <a:t>)</a:t>
            </a:r>
          </a:p>
        </p:txBody>
      </p:sp>
      <p:sp>
        <p:nvSpPr>
          <p:cNvPr id="189" name="Veracity…"/>
          <p:cNvSpPr txBox="1"/>
          <p:nvPr/>
        </p:nvSpPr>
        <p:spPr>
          <a:xfrm>
            <a:off x="17957147" y="3575088"/>
            <a:ext cx="6191139" cy="292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338">
              <a:defRPr sz="80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Veracity</a:t>
            </a:r>
          </a:p>
          <a:p>
            <a:pPr defTabSz="2438338">
              <a:defRPr sz="8000" b="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(</a:t>
            </a:r>
            <a:r>
              <a:rPr sz="7000"/>
              <a:t>правдивость</a:t>
            </a:r>
            <a:r>
              <a:t>)</a:t>
            </a:r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01" y="7193584"/>
            <a:ext cx="4202024" cy="4202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632" y="7193584"/>
            <a:ext cx="4202024" cy="4202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7302" y="7193584"/>
            <a:ext cx="4202025" cy="4202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51705" y="7193584"/>
            <a:ext cx="4202024" cy="4202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Velocity (скорость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Velocity (скорость) </a:t>
            </a:r>
          </a:p>
        </p:txBody>
      </p:sp>
      <p:sp>
        <p:nvSpPr>
          <p:cNvPr id="19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23" y="3698842"/>
            <a:ext cx="4202025" cy="4202024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Описание:…"/>
          <p:cNvSpPr txBox="1">
            <a:spLocks noGrp="1"/>
          </p:cNvSpPr>
          <p:nvPr>
            <p:ph type="body" idx="1"/>
          </p:nvPr>
        </p:nvSpPr>
        <p:spPr>
          <a:xfrm>
            <a:off x="5436992" y="3308704"/>
            <a:ext cx="17740508" cy="95429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2389572">
              <a:lnSpc>
                <a:spcPct val="150000"/>
              </a:lnSpc>
              <a:spcBef>
                <a:spcPts val="0"/>
              </a:spcBef>
              <a:buSzTx/>
              <a:buNone/>
              <a:defRPr sz="3920" b="1" i="1"/>
            </a:pPr>
            <a:r>
              <a:t>Описание:</a:t>
            </a:r>
          </a:p>
          <a:p>
            <a:pPr marL="597408" indent="-597408" defTabSz="2389572">
              <a:lnSpc>
                <a:spcPct val="150000"/>
              </a:lnSpc>
              <a:spcBef>
                <a:spcPts val="0"/>
              </a:spcBef>
              <a:defRPr sz="3920"/>
            </a:pPr>
            <a:r>
              <a:t>Быстрая генерация данных;</a:t>
            </a:r>
          </a:p>
          <a:p>
            <a:pPr marL="597408" indent="-597408" defTabSz="2389572">
              <a:lnSpc>
                <a:spcPct val="150000"/>
              </a:lnSpc>
              <a:spcBef>
                <a:spcPts val="0"/>
              </a:spcBef>
              <a:defRPr sz="3920"/>
            </a:pPr>
            <a:r>
              <a:t>Процесс никогда не останавливается.</a:t>
            </a:r>
          </a:p>
          <a:p>
            <a:pPr marL="0" indent="0" defTabSz="2389572">
              <a:lnSpc>
                <a:spcPct val="150000"/>
              </a:lnSpc>
              <a:spcBef>
                <a:spcPts val="0"/>
              </a:spcBef>
              <a:buSzTx/>
              <a:buNone/>
              <a:defRPr sz="3920" b="1" i="1"/>
            </a:pPr>
            <a:r>
              <a:t>Признаки:</a:t>
            </a:r>
          </a:p>
          <a:p>
            <a:pPr marL="597408" indent="-597408" defTabSz="2389572">
              <a:lnSpc>
                <a:spcPct val="150000"/>
              </a:lnSpc>
              <a:spcBef>
                <a:spcPts val="0"/>
              </a:spcBef>
              <a:defRPr sz="3920"/>
            </a:pPr>
            <a:r>
              <a:t>Пакеты;</a:t>
            </a:r>
          </a:p>
          <a:p>
            <a:pPr marL="597408" indent="-597408" defTabSz="2389572">
              <a:lnSpc>
                <a:spcPct val="150000"/>
              </a:lnSpc>
              <a:spcBef>
                <a:spcPts val="0"/>
              </a:spcBef>
              <a:defRPr sz="3920"/>
            </a:pPr>
            <a:r>
              <a:t>Близость к реальному времени;</a:t>
            </a:r>
          </a:p>
          <a:p>
            <a:pPr marL="597408" indent="-597408" defTabSz="2389572">
              <a:lnSpc>
                <a:spcPct val="150000"/>
              </a:lnSpc>
              <a:spcBef>
                <a:spcPts val="0"/>
              </a:spcBef>
              <a:defRPr sz="3920"/>
            </a:pPr>
            <a:r>
              <a:t>Потоковая передача.</a:t>
            </a:r>
          </a:p>
          <a:p>
            <a:pPr marL="0" indent="0" defTabSz="2389572">
              <a:lnSpc>
                <a:spcPct val="150000"/>
              </a:lnSpc>
              <a:spcBef>
                <a:spcPts val="0"/>
              </a:spcBef>
              <a:buSzTx/>
              <a:buNone/>
              <a:defRPr sz="3920" b="1" i="1"/>
            </a:pPr>
            <a:r>
              <a:t>Движущие силы:</a:t>
            </a:r>
          </a:p>
          <a:p>
            <a:pPr marL="597408" indent="-597408" defTabSz="2389572">
              <a:lnSpc>
                <a:spcPct val="150000"/>
              </a:lnSpc>
              <a:spcBef>
                <a:spcPts val="0"/>
              </a:spcBef>
              <a:defRPr sz="3920"/>
            </a:pPr>
            <a:r>
              <a:t>Улучшение связи и аппаратного обеспечения</a:t>
            </a:r>
            <a:r>
              <a:rPr sz="1176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;</a:t>
            </a:r>
          </a:p>
          <a:p>
            <a:pPr marL="597408" indent="-597408" defTabSz="2389572">
              <a:lnSpc>
                <a:spcPct val="150000"/>
              </a:lnSpc>
              <a:spcBef>
                <a:spcPts val="0"/>
              </a:spcBef>
              <a:defRPr sz="3920"/>
            </a:pPr>
            <a:r>
              <a:t>Быстрое реагирование;</a:t>
            </a:r>
          </a:p>
          <a:p>
            <a:pPr marL="597408" indent="-597408" defTabSz="2389572">
              <a:lnSpc>
                <a:spcPct val="150000"/>
              </a:lnSpc>
              <a:spcBef>
                <a:spcPts val="0"/>
              </a:spcBef>
              <a:defRPr sz="3920"/>
            </a:pPr>
            <a:r>
              <a:t>Предварительно рассчитанный анализ.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2324</Words>
  <Application>Microsoft Macintosh PowerPoint</Application>
  <PresentationFormat>Custom</PresentationFormat>
  <Paragraphs>395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Helvetica Neue</vt:lpstr>
      <vt:lpstr>Helvetica Neue Light</vt:lpstr>
      <vt:lpstr>Helvetica Neue Medium</vt:lpstr>
      <vt:lpstr>Times Roman</vt:lpstr>
      <vt:lpstr>White</vt:lpstr>
      <vt:lpstr>Обзор Big Data</vt:lpstr>
      <vt:lpstr>Что такое Big Data?</vt:lpstr>
      <vt:lpstr>Что такое Big Data?</vt:lpstr>
      <vt:lpstr>Большие и малые данные</vt:lpstr>
      <vt:lpstr>Жизненный цикл Big Data</vt:lpstr>
      <vt:lpstr>Характеристики Big Data</vt:lpstr>
      <vt:lpstr>Биты, байты и дальше</vt:lpstr>
      <vt:lpstr>Четыре V больших данных</vt:lpstr>
      <vt:lpstr>Velocity (скорость) </vt:lpstr>
      <vt:lpstr>Volume (объем)</vt:lpstr>
      <vt:lpstr>Variety (разнообразие)</vt:lpstr>
      <vt:lpstr>Veracity (правдивость)</vt:lpstr>
      <vt:lpstr>Пятое V больших данных</vt:lpstr>
      <vt:lpstr>Влияние Big Data</vt:lpstr>
      <vt:lpstr>Генерация и использование Big Data</vt:lpstr>
      <vt:lpstr>Big Data в повседневной жизни</vt:lpstr>
      <vt:lpstr>Big Data влияющие на людей</vt:lpstr>
      <vt:lpstr>Big Data влияющие на людей</vt:lpstr>
      <vt:lpstr>Конкурентное преимущество</vt:lpstr>
      <vt:lpstr>IoT – Интернет вещей (Internet of Things)</vt:lpstr>
      <vt:lpstr>Основные компоненты Интернета вещей</vt:lpstr>
      <vt:lpstr>Инструменты и  экосистема Big Data</vt:lpstr>
      <vt:lpstr>Категории инструментов Big Data</vt:lpstr>
      <vt:lpstr>Технологии работы с данными </vt:lpstr>
      <vt:lpstr>Аналитика и визуализация</vt:lpstr>
      <vt:lpstr>Бизнес-аналитика</vt:lpstr>
      <vt:lpstr>Облачные провайдеры</vt:lpstr>
      <vt:lpstr>NoSQL базы данных</vt:lpstr>
      <vt:lpstr>Инструменты программирования</vt:lpstr>
      <vt:lpstr>Open Source и Big Data</vt:lpstr>
      <vt:lpstr>Что такое программное обеспечение с открытым исходным кодом?</vt:lpstr>
      <vt:lpstr>Open source для Big Data</vt:lpstr>
      <vt:lpstr>Жизненная сила Big Data</vt:lpstr>
      <vt:lpstr>Общинный сад кода</vt:lpstr>
      <vt:lpstr>Платформы с открытым исходным кодом</vt:lpstr>
      <vt:lpstr>Открытый исходный код в больших данных</vt:lpstr>
      <vt:lpstr>Open Sours инструменты в Big Data</vt:lpstr>
      <vt:lpstr>За пределами хайпа</vt:lpstr>
      <vt:lpstr>Хайп вокруг больших данных</vt:lpstr>
      <vt:lpstr>Откуда берутся большие данные?</vt:lpstr>
      <vt:lpstr>Типы Big Data</vt:lpstr>
      <vt:lpstr>Источники структурированных данных</vt:lpstr>
      <vt:lpstr>Источники полуструктурированных данных</vt:lpstr>
      <vt:lpstr>Источники не структурированных данных</vt:lpstr>
      <vt:lpstr>Достижения в облачных вычислениях</vt:lpstr>
      <vt:lpstr>Примеры использования больших данных</vt:lpstr>
      <vt:lpstr>Отрасли, использующие большие данные</vt:lpstr>
      <vt:lpstr>Отраслевое использование больших данных</vt:lpstr>
      <vt:lpstr>Большие данные в розничной торговле</vt:lpstr>
      <vt:lpstr>Большие данные в страховании</vt:lpstr>
      <vt:lpstr>Большие данные в телекоммуникациях</vt:lpstr>
      <vt:lpstr>Большие данные в производстве</vt:lpstr>
      <vt:lpstr>Большие данные в автомобильной промышленности</vt:lpstr>
      <vt:lpstr>Большие данные в финансах</vt:lpstr>
      <vt:lpstr>Введение в Hadoop</vt:lpstr>
      <vt:lpstr>Что такое Hadoop?</vt:lpstr>
      <vt:lpstr>Почему Hadoop?</vt:lpstr>
      <vt:lpstr>Почему Hadoop?</vt:lpstr>
      <vt:lpstr>Что такое Hadoop?</vt:lpstr>
      <vt:lpstr>Немного истории</vt:lpstr>
      <vt:lpstr>Как работает Hadoop?</vt:lpstr>
      <vt:lpstr>Проблемы Hadoop</vt:lpstr>
      <vt:lpstr>Введение в MapReduce </vt:lpstr>
      <vt:lpstr>Что такое MapReduce?</vt:lpstr>
      <vt:lpstr>Картирование и сокращение</vt:lpstr>
      <vt:lpstr>Как работает MapReduce</vt:lpstr>
      <vt:lpstr>Зачем использовать MapReduce?</vt:lpstr>
      <vt:lpstr>Типичные сценарии использования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Обзор Big Data</dc:title>
  <cp:lastModifiedBy>Artem Golubnichiy</cp:lastModifiedBy>
  <cp:revision>3</cp:revision>
  <dcterms:modified xsi:type="dcterms:W3CDTF">2024-01-09T14:40:26Z</dcterms:modified>
</cp:coreProperties>
</file>